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6" r:id="rId1"/>
  </p:sldMasterIdLst>
  <p:notesMasterIdLst>
    <p:notesMasterId r:id="rId26"/>
  </p:notesMasterIdLst>
  <p:sldIdLst>
    <p:sldId id="256" r:id="rId2"/>
    <p:sldId id="257" r:id="rId3"/>
    <p:sldId id="262" r:id="rId4"/>
    <p:sldId id="282" r:id="rId5"/>
    <p:sldId id="261" r:id="rId6"/>
    <p:sldId id="264" r:id="rId7"/>
    <p:sldId id="269" r:id="rId8"/>
    <p:sldId id="270" r:id="rId9"/>
    <p:sldId id="274" r:id="rId10"/>
    <p:sldId id="280" r:id="rId11"/>
    <p:sldId id="273" r:id="rId12"/>
    <p:sldId id="271" r:id="rId13"/>
    <p:sldId id="265" r:id="rId14"/>
    <p:sldId id="266" r:id="rId15"/>
    <p:sldId id="267" r:id="rId16"/>
    <p:sldId id="275" r:id="rId17"/>
    <p:sldId id="276" r:id="rId18"/>
    <p:sldId id="277" r:id="rId19"/>
    <p:sldId id="278" r:id="rId20"/>
    <p:sldId id="279" r:id="rId21"/>
    <p:sldId id="268" r:id="rId22"/>
    <p:sldId id="272" r:id="rId23"/>
    <p:sldId id="281" r:id="rId24"/>
    <p:sldId id="260" r:id="rId25"/>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jFQ2Nfd6cPNkLgcVcQqJSOyRs0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12"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76363" cy="511731"/>
          </a:xfrm>
          <a:prstGeom prst="rect">
            <a:avLst/>
          </a:prstGeom>
          <a:noFill/>
          <a:ln>
            <a:noFill/>
          </a:ln>
        </p:spPr>
        <p:txBody>
          <a:bodyPr spcFirstLastPara="1" wrap="square" lIns="99025" tIns="49500" rIns="99025" bIns="495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295" y="1"/>
            <a:ext cx="3076363" cy="511731"/>
          </a:xfrm>
          <a:prstGeom prst="rect">
            <a:avLst/>
          </a:prstGeom>
          <a:noFill/>
          <a:ln>
            <a:noFill/>
          </a:ln>
        </p:spPr>
        <p:txBody>
          <a:bodyPr spcFirstLastPara="1" wrap="square" lIns="99025" tIns="49500" rIns="99025" bIns="495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3: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22" name="Google Shape;122;p1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291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48783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13082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9607038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634367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375322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121986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1566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694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271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572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5801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85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4056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508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431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40045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77366468"/>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3490721" y="1266958"/>
            <a:ext cx="5106271" cy="4528457"/>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0070C0"/>
              </a:buClr>
              <a:buSzPts val="3800"/>
              <a:buFont typeface="Times"/>
              <a:buNone/>
            </a:pPr>
            <a:r>
              <a:rPr lang="en-US" dirty="0">
                <a:latin typeface="Times New Roman" panose="02020603050405020304" pitchFamily="18" charset="0"/>
                <a:cs typeface="Times New Roman" panose="02020603050405020304" pitchFamily="18" charset="0"/>
              </a:rPr>
              <a:t>Medicine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Monitoring System</a:t>
            </a:r>
            <a:endParaRPr lang="en-US" b="1" dirty="0">
              <a:latin typeface="Times New Roman" panose="02020603050405020304" pitchFamily="18" charset="0"/>
              <a:ea typeface="Times New Roman"/>
              <a:cs typeface="Times New Roman" panose="02020603050405020304" pitchFamily="18" charset="0"/>
              <a:sym typeface="Times New Roman"/>
            </a:endParaRPr>
          </a:p>
        </p:txBody>
      </p:sp>
      <p:sp>
        <p:nvSpPr>
          <p:cNvPr id="89" name="Google Shape;89;p1"/>
          <p:cNvSpPr txBox="1">
            <a:spLocks noGrp="1"/>
          </p:cNvSpPr>
          <p:nvPr>
            <p:ph type="subTitle" idx="1"/>
          </p:nvPr>
        </p:nvSpPr>
        <p:spPr>
          <a:xfrm>
            <a:off x="866216" y="1266958"/>
            <a:ext cx="2178093" cy="4528457"/>
          </a:xfrm>
          <a:prstGeom prst="rect">
            <a:avLst/>
          </a:prstGeom>
        </p:spPr>
        <p:txBody>
          <a:bodyPr spcFirstLastPara="1" lIns="91425" tIns="45700" rIns="91425" bIns="45700" anchor="ctr" anchorCtr="0">
            <a:normAutofit/>
          </a:bodyPr>
          <a:lstStyle/>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 TEAM MEMBERS                                   </a:t>
            </a:r>
          </a:p>
          <a:p>
            <a:pPr lvl="0" algn="r" rtl="0">
              <a:lnSpc>
                <a:spcPct val="90000"/>
              </a:lnSpc>
              <a:spcBef>
                <a:spcPts val="0"/>
              </a:spcBef>
              <a:spcAft>
                <a:spcPts val="600"/>
              </a:spcAft>
              <a:buClr>
                <a:schemeClr val="dk1"/>
              </a:buClr>
              <a:buSzPts val="2380"/>
            </a:pPr>
            <a:endParaRPr lang="en-US" b="1" dirty="0">
              <a:solidFill>
                <a:schemeClr val="tx2"/>
              </a:solidFill>
              <a:latin typeface="Times New Roman"/>
              <a:ea typeface="Times New Roman"/>
              <a:cs typeface="Times New Roman"/>
              <a:sym typeface="Times New Roman"/>
            </a:endParaRP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Karan</a:t>
            </a: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                                                                                </a:t>
            </a: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  Mukul                                             </a:t>
            </a:r>
          </a:p>
          <a:p>
            <a:pPr lvl="0" algn="r" rtl="0">
              <a:lnSpc>
                <a:spcPct val="90000"/>
              </a:lnSpc>
              <a:spcBef>
                <a:spcPts val="0"/>
              </a:spcBef>
              <a:spcAft>
                <a:spcPts val="600"/>
              </a:spcAft>
              <a:buClr>
                <a:schemeClr val="dk1"/>
              </a:buClr>
              <a:buSzPts val="2380"/>
            </a:pPr>
            <a:endParaRPr lang="en-US" b="1" dirty="0">
              <a:solidFill>
                <a:schemeClr val="tx2"/>
              </a:solidFill>
              <a:latin typeface="Times New Roman"/>
              <a:ea typeface="Times New Roman"/>
              <a:cs typeface="Times New Roman"/>
              <a:sym typeface="Times New Roman"/>
            </a:endParaRP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Barath </a:t>
            </a:r>
          </a:p>
          <a:p>
            <a:pPr marL="0" lvl="0" indent="0" algn="r" rtl="0">
              <a:lnSpc>
                <a:spcPct val="90000"/>
              </a:lnSpc>
              <a:spcBef>
                <a:spcPts val="0"/>
              </a:spcBef>
              <a:spcAft>
                <a:spcPts val="600"/>
              </a:spcAft>
              <a:buClr>
                <a:schemeClr val="dk1"/>
              </a:buClr>
              <a:buSzPts val="2380"/>
              <a:buNone/>
            </a:pPr>
            <a:endParaRPr lang="en-US" b="1" dirty="0">
              <a:solidFill>
                <a:schemeClr val="tx2"/>
              </a:solidFill>
              <a:latin typeface="Times New Roman"/>
              <a:ea typeface="Times New Roman"/>
              <a:cs typeface="Times New Roman"/>
              <a:sym typeface="Times New Roman"/>
            </a:endParaRP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     Shubham</a:t>
            </a:r>
          </a:p>
          <a:p>
            <a:pPr marL="0" lvl="0" indent="0" algn="r" rtl="0">
              <a:lnSpc>
                <a:spcPct val="90000"/>
              </a:lnSpc>
              <a:spcBef>
                <a:spcPts val="0"/>
              </a:spcBef>
              <a:spcAft>
                <a:spcPts val="600"/>
              </a:spcAft>
              <a:buClr>
                <a:schemeClr val="dk1"/>
              </a:buClr>
              <a:buSzPts val="2380"/>
              <a:buNone/>
            </a:pPr>
            <a:r>
              <a:rPr lang="en-US" b="1" dirty="0">
                <a:solidFill>
                  <a:schemeClr val="tx2"/>
                </a:solidFill>
                <a:latin typeface="Times New Roman"/>
                <a:ea typeface="Times New Roman"/>
                <a:cs typeface="Times New Roman"/>
                <a:sym typeface="Times New Roman"/>
              </a:rPr>
              <a:t>                                                                              </a:t>
            </a:r>
          </a:p>
          <a:p>
            <a:pPr lvl="0" algn="r" rtl="0">
              <a:lnSpc>
                <a:spcPct val="90000"/>
              </a:lnSpc>
              <a:spcBef>
                <a:spcPts val="0"/>
              </a:spcBef>
              <a:spcAft>
                <a:spcPts val="600"/>
              </a:spcAft>
              <a:buClr>
                <a:schemeClr val="dk1"/>
              </a:buClr>
              <a:buSzPts val="2380"/>
            </a:pPr>
            <a:r>
              <a:rPr lang="en-US" b="1" dirty="0">
                <a:solidFill>
                  <a:schemeClr val="tx2"/>
                </a:solidFill>
                <a:latin typeface="Times New Roman"/>
                <a:ea typeface="Times New Roman"/>
                <a:cs typeface="Times New Roman"/>
                <a:sym typeface="Times New Roman"/>
              </a:rPr>
              <a:t>Geetha                                                                                                </a:t>
            </a:r>
            <a:endParaRPr lang="en-US"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A856-A052-4329-A188-B57B1E0EA5CA}"/>
              </a:ext>
            </a:extLst>
          </p:cNvPr>
          <p:cNvSpPr>
            <a:spLocks noGrp="1"/>
          </p:cNvSpPr>
          <p:nvPr>
            <p:ph type="title"/>
          </p:nvPr>
        </p:nvSpPr>
        <p:spPr>
          <a:xfrm>
            <a:off x="484710" y="452718"/>
            <a:ext cx="7055380" cy="938760"/>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ADMIN REGISTRATION PAGE</a:t>
            </a:r>
          </a:p>
        </p:txBody>
      </p:sp>
      <p:pic>
        <p:nvPicPr>
          <p:cNvPr id="5" name="Content Placeholder 4">
            <a:extLst>
              <a:ext uri="{FF2B5EF4-FFF2-40B4-BE49-F238E27FC236}">
                <a16:creationId xmlns:a16="http://schemas.microsoft.com/office/drawing/2014/main" id="{52506A86-4008-460E-ADAD-830120AE7E21}"/>
              </a:ext>
            </a:extLst>
          </p:cNvPr>
          <p:cNvPicPr>
            <a:picLocks noGrp="1" noChangeAspect="1"/>
          </p:cNvPicPr>
          <p:nvPr>
            <p:ph idx="1"/>
          </p:nvPr>
        </p:nvPicPr>
        <p:blipFill>
          <a:blip r:embed="rId2"/>
          <a:stretch>
            <a:fillRect/>
          </a:stretch>
        </p:blipFill>
        <p:spPr>
          <a:xfrm>
            <a:off x="265113" y="1232452"/>
            <a:ext cx="8348662" cy="5172830"/>
          </a:xfrm>
          <a:prstGeom prst="rect">
            <a:avLst/>
          </a:prstGeom>
        </p:spPr>
      </p:pic>
      <p:sp>
        <p:nvSpPr>
          <p:cNvPr id="4" name="Slide Number Placeholder 3">
            <a:extLst>
              <a:ext uri="{FF2B5EF4-FFF2-40B4-BE49-F238E27FC236}">
                <a16:creationId xmlns:a16="http://schemas.microsoft.com/office/drawing/2014/main" id="{175010DF-8453-41EE-8A6B-F0AD5AFFB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64684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5873-A6C5-497D-8ABD-14B26227475D}"/>
              </a:ext>
            </a:extLst>
          </p:cNvPr>
          <p:cNvSpPr>
            <a:spLocks noGrp="1"/>
          </p:cNvSpPr>
          <p:nvPr>
            <p:ph type="title"/>
          </p:nvPr>
        </p:nvSpPr>
        <p:spPr>
          <a:xfrm>
            <a:off x="477687" y="4854346"/>
            <a:ext cx="7805701" cy="1329076"/>
          </a:xfrm>
        </p:spPr>
        <p:txBody>
          <a:bodyPr vert="horz" lIns="91440" tIns="45720" rIns="91440" bIns="45720" rtlCol="0" anchor="b">
            <a:noAutofit/>
          </a:bodyPr>
          <a:lstStyle/>
          <a:p>
            <a:pPr defTabSz="457200">
              <a:lnSpc>
                <a:spcPct val="90000"/>
              </a:lnSpc>
            </a:pPr>
            <a:r>
              <a:rPr lang="en-US" sz="2400" dirty="0">
                <a:solidFill>
                  <a:srgbClr val="EBEBEB"/>
                </a:solidFill>
                <a:latin typeface="Times New Roman" panose="02020603050405020304" pitchFamily="18" charset="0"/>
                <a:cs typeface="Times New Roman" panose="02020603050405020304" pitchFamily="18" charset="0"/>
              </a:rPr>
              <a:t>LOGIN PAGE</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The admin can enter using the login credentials after that it can be redirected to Inbox Page.</a:t>
            </a:r>
          </a:p>
        </p:txBody>
      </p:sp>
      <p:pic>
        <p:nvPicPr>
          <p:cNvPr id="5" name="Content Placeholder 4">
            <a:extLst>
              <a:ext uri="{FF2B5EF4-FFF2-40B4-BE49-F238E27FC236}">
                <a16:creationId xmlns:a16="http://schemas.microsoft.com/office/drawing/2014/main" id="{2CC05052-4DDA-4324-900A-8D7763D69724}"/>
              </a:ext>
            </a:extLst>
          </p:cNvPr>
          <p:cNvPicPr>
            <a:picLocks noGrp="1" noChangeAspect="1"/>
          </p:cNvPicPr>
          <p:nvPr>
            <p:ph idx="1"/>
          </p:nvPr>
        </p:nvPicPr>
        <p:blipFill rotWithShape="1">
          <a:blip r:embed="rId3"/>
          <a:srcRect l="1190" r="1" b="1"/>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4" name="Slide Number Placeholder 3">
            <a:extLst>
              <a:ext uri="{FF2B5EF4-FFF2-40B4-BE49-F238E27FC236}">
                <a16:creationId xmlns:a16="http://schemas.microsoft.com/office/drawing/2014/main" id="{4F75DC19-52CD-4ADB-B8CF-A121238B7A9D}"/>
              </a:ext>
            </a:extLst>
          </p:cNvPr>
          <p:cNvSpPr>
            <a:spLocks noGrp="1"/>
          </p:cNvSpPr>
          <p:nvPr>
            <p:ph type="sldNum" sz="quarter" idx="12"/>
          </p:nvPr>
        </p:nvSpPr>
        <p:spPr>
          <a:xfrm>
            <a:off x="8351988" y="5826454"/>
            <a:ext cx="628649" cy="833425"/>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solidFill>
                  <a:srgbClr val="FFFFFF"/>
                </a:solidFill>
              </a:rPr>
              <a:pPr lvl="0" indent="0" defTabSz="914400">
                <a:spcBef>
                  <a:spcPts val="0"/>
                </a:spcBef>
                <a:spcAft>
                  <a:spcPts val="600"/>
                </a:spcAft>
                <a:buNone/>
              </a:pPr>
              <a:t>11</a:t>
            </a:fld>
            <a:endParaRPr lang="en-US" sz="2800">
              <a:solidFill>
                <a:srgbClr val="FFFFFF"/>
              </a:solidFill>
            </a:endParaRPr>
          </a:p>
        </p:txBody>
      </p:sp>
    </p:spTree>
    <p:extLst>
      <p:ext uri="{BB962C8B-B14F-4D97-AF65-F5344CB8AC3E}">
        <p14:creationId xmlns:p14="http://schemas.microsoft.com/office/powerpoint/2010/main" val="244729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50B8B30-2A65-453D-B67C-4871FC5EAF15}"/>
              </a:ext>
            </a:extLst>
          </p:cNvPr>
          <p:cNvPicPr>
            <a:picLocks noGrp="1" noChangeAspect="1"/>
          </p:cNvPicPr>
          <p:nvPr>
            <p:ph idx="1"/>
          </p:nvPr>
        </p:nvPicPr>
        <p:blipFill rotWithShape="1">
          <a:blip r:embed="rId7"/>
          <a:srcRect r="737" b="2"/>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82E86-C3E5-4D1C-9ACD-EF2D2F7B82E3}"/>
              </a:ext>
            </a:extLst>
          </p:cNvPr>
          <p:cNvSpPr>
            <a:spLocks noGrp="1"/>
          </p:cNvSpPr>
          <p:nvPr>
            <p:ph type="title"/>
          </p:nvPr>
        </p:nvSpPr>
        <p:spPr>
          <a:xfrm>
            <a:off x="477687" y="4854346"/>
            <a:ext cx="7805701" cy="1566640"/>
          </a:xfrm>
        </p:spPr>
        <p:txBody>
          <a:bodyPr vert="horz" lIns="91440" tIns="45720" rIns="91440" bIns="45720" rtlCol="0" anchor="b">
            <a:noAutofit/>
          </a:bodyPr>
          <a:lstStyle/>
          <a:p>
            <a:pPr defTabSz="457200">
              <a:lnSpc>
                <a:spcPct val="90000"/>
              </a:lnSpc>
            </a:pPr>
            <a:r>
              <a:rPr lang="en-US" sz="2400" dirty="0">
                <a:solidFill>
                  <a:srgbClr val="EBEBEB"/>
                </a:solidFill>
                <a:latin typeface="Times New Roman" panose="02020603050405020304" pitchFamily="18" charset="0"/>
                <a:cs typeface="Times New Roman" panose="02020603050405020304" pitchFamily="18" charset="0"/>
              </a:rPr>
              <a:t>INBOX PAGE INTERFACE</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Medicine Regitration</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Stock Registration</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Request cancel </a:t>
            </a:r>
          </a:p>
        </p:txBody>
      </p:sp>
      <p:sp>
        <p:nvSpPr>
          <p:cNvPr id="4" name="Slide Number Placeholder 3">
            <a:extLst>
              <a:ext uri="{FF2B5EF4-FFF2-40B4-BE49-F238E27FC236}">
                <a16:creationId xmlns:a16="http://schemas.microsoft.com/office/drawing/2014/main" id="{7E144F09-FAA8-45A2-902C-DB059DC1AAD4}"/>
              </a:ext>
            </a:extLst>
          </p:cNvPr>
          <p:cNvSpPr>
            <a:spLocks noGrp="1"/>
          </p:cNvSpPr>
          <p:nvPr>
            <p:ph type="sldNum" sz="quarter" idx="12"/>
          </p:nvPr>
        </p:nvSpPr>
        <p:spPr>
          <a:xfrm>
            <a:off x="8351988" y="5826454"/>
            <a:ext cx="628649" cy="833425"/>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solidFill>
                  <a:srgbClr val="FFFFFF"/>
                </a:solidFill>
              </a:rPr>
              <a:pPr lvl="0" indent="0" defTabSz="914400">
                <a:spcBef>
                  <a:spcPts val="0"/>
                </a:spcBef>
                <a:spcAft>
                  <a:spcPts val="600"/>
                </a:spcAft>
                <a:buNone/>
              </a:pPr>
              <a:t>12</a:t>
            </a:fld>
            <a:endParaRPr lang="en-US" sz="2800">
              <a:solidFill>
                <a:srgbClr val="FFFFFF"/>
              </a:solidFill>
            </a:endParaRPr>
          </a:p>
        </p:txBody>
      </p:sp>
    </p:spTree>
    <p:extLst>
      <p:ext uri="{BB962C8B-B14F-4D97-AF65-F5344CB8AC3E}">
        <p14:creationId xmlns:p14="http://schemas.microsoft.com/office/powerpoint/2010/main" val="1160690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2094-50A7-4133-BCEB-D6E93CB3DB43}"/>
              </a:ext>
            </a:extLst>
          </p:cNvPr>
          <p:cNvSpPr>
            <a:spLocks noGrp="1"/>
          </p:cNvSpPr>
          <p:nvPr>
            <p:ph type="title"/>
          </p:nvPr>
        </p:nvSpPr>
        <p:spPr>
          <a:xfrm>
            <a:off x="655837" y="300419"/>
            <a:ext cx="7055380" cy="1400530"/>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MEDICINE DETAILS MODULE</a:t>
            </a:r>
          </a:p>
        </p:txBody>
      </p:sp>
      <p:sp>
        <p:nvSpPr>
          <p:cNvPr id="3" name="Content Placeholder 2">
            <a:extLst>
              <a:ext uri="{FF2B5EF4-FFF2-40B4-BE49-F238E27FC236}">
                <a16:creationId xmlns:a16="http://schemas.microsoft.com/office/drawing/2014/main" id="{93AAD643-EA6F-42BF-953B-B527738CA8CE}"/>
              </a:ext>
            </a:extLst>
          </p:cNvPr>
          <p:cNvSpPr>
            <a:spLocks noGrp="1"/>
          </p:cNvSpPr>
          <p:nvPr>
            <p:ph idx="1"/>
          </p:nvPr>
        </p:nvSpPr>
        <p:spPr>
          <a:xfrm>
            <a:off x="0" y="2052925"/>
            <a:ext cx="9144000" cy="4699567"/>
          </a:xfrm>
        </p:spPr>
        <p:txBody>
          <a:bodyPr>
            <a:normAutofit/>
          </a:bodyPr>
          <a:lstStyle/>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This module will be used by branch admin to add the Medicine details into the system. The branch admin  have the details of the Medicine to be entered into the system. </a:t>
            </a:r>
          </a:p>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Interface requirements - </a:t>
            </a:r>
            <a:r>
              <a:rPr lang="en-US" sz="2400" dirty="0">
                <a:latin typeface="Times New Roman" panose="02020603050405020304" pitchFamily="18" charset="0"/>
                <a:cs typeface="Times New Roman" panose="02020603050405020304" pitchFamily="18" charset="0"/>
              </a:rPr>
              <a:t>Medicine Registration, Medicine Records</a:t>
            </a:r>
          </a:p>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Branch Admin triggers the functionality once he/she receives the details of the Medicines.</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v"/>
            </a:pPr>
            <a:endParaRPr lang="en-US" sz="24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BD3E93-707B-4D1F-83F1-D3F1C6C1F2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229430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3"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4"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6"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7"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8" name="Rectangle 25">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15429AE-5500-4E8A-963A-DA844BD5FFF3}"/>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smtClean="0">
                <a:solidFill>
                  <a:srgbClr val="FFFFFF"/>
                </a:solidFill>
              </a:rPr>
              <a:pPr lvl="0" indent="0" defTabSz="914400">
                <a:spcBef>
                  <a:spcPts val="0"/>
                </a:spcBef>
                <a:spcAft>
                  <a:spcPts val="600"/>
                </a:spcAft>
                <a:buNone/>
              </a:pPr>
              <a:t>14</a:t>
            </a:fld>
            <a:endParaRPr lang="en-US" sz="2800">
              <a:solidFill>
                <a:srgbClr val="FFFFFF"/>
              </a:solidFill>
            </a:endParaRPr>
          </a:p>
        </p:txBody>
      </p:sp>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A4C397C5-5911-420E-B4C0-984E0881B593}"/>
              </a:ext>
            </a:extLst>
          </p:cNvPr>
          <p:cNvPicPr>
            <a:picLocks noChangeAspect="1"/>
          </p:cNvPicPr>
          <p:nvPr/>
        </p:nvPicPr>
        <p:blipFill rotWithShape="1">
          <a:blip r:embed="rId6"/>
          <a:srcRect l="3857" r="2798"/>
          <a:stretch/>
        </p:blipFill>
        <p:spPr>
          <a:xfrm>
            <a:off x="476593" y="640081"/>
            <a:ext cx="7121975" cy="3291844"/>
          </a:xfrm>
          <a:prstGeom prst="rect">
            <a:avLst/>
          </a:prstGeom>
          <a:effectLst/>
        </p:spPr>
      </p:pic>
      <p:sp>
        <p:nvSpPr>
          <p:cNvPr id="32" name="Freeform: Shape 3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7F30FD-C308-4B1C-84AA-867601D4E6BA}"/>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r>
              <a:rPr lang="en-US" b="0" i="0" kern="1200" dirty="0">
                <a:solidFill>
                  <a:srgbClr val="EBEBEB"/>
                </a:solidFill>
                <a:latin typeface="+mj-lt"/>
                <a:ea typeface="+mj-ea"/>
                <a:cs typeface="+mj-cs"/>
              </a:rPr>
              <a:t>    Medicine Registration </a:t>
            </a:r>
          </a:p>
        </p:txBody>
      </p:sp>
      <p:sp>
        <p:nvSpPr>
          <p:cNvPr id="9" name="Content Placeholder 8">
            <a:extLst>
              <a:ext uri="{FF2B5EF4-FFF2-40B4-BE49-F238E27FC236}">
                <a16:creationId xmlns:a16="http://schemas.microsoft.com/office/drawing/2014/main" id="{39C98FC9-E169-9E73-B93A-E34AD1516037}"/>
              </a:ext>
            </a:extLst>
          </p:cNvPr>
          <p:cNvSpPr>
            <a:spLocks noGrp="1"/>
          </p:cNvSpPr>
          <p:nvPr>
            <p:ph idx="1"/>
          </p:nvPr>
        </p:nvSpPr>
        <p:spPr>
          <a:xfrm>
            <a:off x="477687" y="5722374"/>
            <a:ext cx="6862011" cy="487924"/>
          </a:xfrm>
        </p:spPr>
        <p:txBody>
          <a:bodyPr vert="horz" lIns="91440" tIns="45720" rIns="91440" bIns="45720" rtlCol="0" anchor="t">
            <a:normAutofit/>
          </a:bodyPr>
          <a:lstStyle/>
          <a:p>
            <a:pPr marL="0" indent="0" defTabSz="457200">
              <a:lnSpc>
                <a:spcPct val="90000"/>
              </a:lnSpc>
              <a:buNone/>
            </a:pPr>
            <a:r>
              <a:rPr lang="en-US" sz="1700" cap="all">
                <a:solidFill>
                  <a:schemeClr val="tx2">
                    <a:lumMod val="40000"/>
                    <a:lumOff val="60000"/>
                  </a:schemeClr>
                </a:solidFill>
              </a:rPr>
              <a:t>This page is used to Register  Medicine From the Admin.</a:t>
            </a:r>
            <a:endParaRPr lang="en-US" sz="1700" cap="all" dirty="0">
              <a:solidFill>
                <a:schemeClr val="tx2">
                  <a:lumMod val="40000"/>
                  <a:lumOff val="60000"/>
                </a:schemeClr>
              </a:solidFill>
            </a:endParaRPr>
          </a:p>
        </p:txBody>
      </p:sp>
    </p:spTree>
    <p:extLst>
      <p:ext uri="{BB962C8B-B14F-4D97-AF65-F5344CB8AC3E}">
        <p14:creationId xmlns:p14="http://schemas.microsoft.com/office/powerpoint/2010/main" val="1589914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5EB4B487-1793-4669-A2A1-A28B8E5AD840}"/>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solidFill>
                  <a:srgbClr val="FFFFFF"/>
                </a:solidFill>
              </a:rPr>
              <a:pPr lvl="0" indent="0" defTabSz="914400">
                <a:spcBef>
                  <a:spcPts val="0"/>
                </a:spcBef>
                <a:spcAft>
                  <a:spcPts val="600"/>
                </a:spcAft>
                <a:buNone/>
              </a:pPr>
              <a:t>15</a:t>
            </a:fld>
            <a:endParaRPr lang="en-US" sz="2800">
              <a:solidFill>
                <a:srgbClr val="FFFFFF"/>
              </a:solidFill>
            </a:endParaRPr>
          </a:p>
        </p:txBody>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4E72C436-4C49-4E85-A5B1-1C7D8F002603}"/>
              </a:ext>
            </a:extLst>
          </p:cNvPr>
          <p:cNvPicPr>
            <a:picLocks noGrp="1" noChangeAspect="1"/>
          </p:cNvPicPr>
          <p:nvPr>
            <p:ph idx="1"/>
          </p:nvPr>
        </p:nvPicPr>
        <p:blipFill>
          <a:blip r:embed="rId6"/>
          <a:stretch>
            <a:fillRect/>
          </a:stretch>
        </p:blipFill>
        <p:spPr>
          <a:xfrm>
            <a:off x="476593" y="640081"/>
            <a:ext cx="6486392" cy="3291844"/>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188DC-C9A2-4B68-8236-41E61394B192}"/>
              </a:ext>
            </a:extLst>
          </p:cNvPr>
          <p:cNvSpPr>
            <a:spLocks noGrp="1"/>
          </p:cNvSpPr>
          <p:nvPr>
            <p:ph type="title"/>
          </p:nvPr>
        </p:nvSpPr>
        <p:spPr>
          <a:xfrm>
            <a:off x="477687" y="4854345"/>
            <a:ext cx="6862012" cy="1363573"/>
          </a:xfrm>
        </p:spPr>
        <p:txBody>
          <a:bodyPr vert="horz" lIns="91440" tIns="45720" rIns="91440" bIns="45720" rtlCol="0" anchor="b">
            <a:normAutofit/>
          </a:bodyPr>
          <a:lstStyle/>
          <a:p>
            <a:pPr defTabSz="457200">
              <a:lnSpc>
                <a:spcPct val="90000"/>
              </a:lnSpc>
            </a:pPr>
            <a:r>
              <a:rPr lang="en-US" sz="2700" b="0" i="0" kern="1200" dirty="0">
                <a:solidFill>
                  <a:srgbClr val="EBEBEB"/>
                </a:solidFill>
                <a:latin typeface="Times New Roman" panose="02020603050405020304" pitchFamily="18" charset="0"/>
                <a:cs typeface="Times New Roman" panose="02020603050405020304" pitchFamily="18" charset="0"/>
              </a:rPr>
              <a:t>MEDICINE RECORDS</a:t>
            </a:r>
            <a:br>
              <a:rPr lang="en-US" sz="2700" b="0" i="0" kern="1200" dirty="0">
                <a:solidFill>
                  <a:srgbClr val="EBEBEB"/>
                </a:solidFill>
                <a:latin typeface="Times New Roman" panose="02020603050405020304" pitchFamily="18" charset="0"/>
                <a:cs typeface="Times New Roman" panose="02020603050405020304" pitchFamily="18" charset="0"/>
              </a:rPr>
            </a:br>
            <a:r>
              <a:rPr lang="en-US" sz="2700" b="0" i="0" kern="1200" dirty="0">
                <a:solidFill>
                  <a:srgbClr val="EBEBEB"/>
                </a:solidFill>
                <a:latin typeface="Times New Roman" panose="02020603050405020304" pitchFamily="18" charset="0"/>
                <a:cs typeface="Times New Roman" panose="02020603050405020304" pitchFamily="18" charset="0"/>
              </a:rPr>
              <a:t>   This page is used to show records of registered medicine</a:t>
            </a:r>
            <a:r>
              <a:rPr lang="en-US" sz="1700" b="0" i="0" kern="1200" dirty="0">
                <a:solidFill>
                  <a:srgbClr val="EBEBEB"/>
                </a:solidFill>
                <a:latin typeface="+mj-lt"/>
                <a:ea typeface="+mj-ea"/>
                <a:cs typeface="+mj-cs"/>
              </a:rPr>
              <a:t>.</a:t>
            </a:r>
          </a:p>
        </p:txBody>
      </p:sp>
    </p:spTree>
    <p:extLst>
      <p:ext uri="{BB962C8B-B14F-4D97-AF65-F5344CB8AC3E}">
        <p14:creationId xmlns:p14="http://schemas.microsoft.com/office/powerpoint/2010/main" val="7189505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91EC-6597-4E73-A6AB-CD0F14ADE70E}"/>
              </a:ext>
            </a:extLst>
          </p:cNvPr>
          <p:cNvSpPr>
            <a:spLocks noGrp="1"/>
          </p:cNvSpPr>
          <p:nvPr>
            <p:ph type="title"/>
          </p:nvPr>
        </p:nvSpPr>
        <p:spPr>
          <a:xfrm>
            <a:off x="484710" y="452718"/>
            <a:ext cx="7055380" cy="872499"/>
          </a:xfrm>
        </p:spPr>
        <p:txBody>
          <a:bodyPr/>
          <a:lstStyle/>
          <a:p>
            <a:pPr algn="ctr"/>
            <a:r>
              <a:rPr lang="en-US" sz="3200" dirty="0">
                <a:solidFill>
                  <a:srgbClr val="00B0F0"/>
                </a:solidFill>
                <a:latin typeface="Times New Roman" panose="02020603050405020304" pitchFamily="18" charset="0"/>
                <a:cs typeface="Times New Roman" panose="02020603050405020304" pitchFamily="18" charset="0"/>
              </a:rPr>
              <a:t>STOCK REGISTRATION MODULE</a:t>
            </a:r>
          </a:p>
        </p:txBody>
      </p:sp>
      <p:sp>
        <p:nvSpPr>
          <p:cNvPr id="3" name="Content Placeholder 2">
            <a:extLst>
              <a:ext uri="{FF2B5EF4-FFF2-40B4-BE49-F238E27FC236}">
                <a16:creationId xmlns:a16="http://schemas.microsoft.com/office/drawing/2014/main" id="{942723EB-C58C-4516-89ED-20E87C807E62}"/>
              </a:ext>
            </a:extLst>
          </p:cNvPr>
          <p:cNvSpPr>
            <a:spLocks noGrp="1"/>
          </p:cNvSpPr>
          <p:nvPr>
            <p:ph idx="1"/>
          </p:nvPr>
        </p:nvSpPr>
        <p:spPr>
          <a:xfrm>
            <a:off x="258369" y="1220405"/>
            <a:ext cx="8660344" cy="5341859"/>
          </a:xfrm>
        </p:spPr>
        <p:txBody>
          <a:bodyPr>
            <a:normAutofit/>
          </a:bodyPr>
          <a:lstStyle/>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This module used by branch admin is to add/update the stock received from main admin The system stores the details of stock in the system.</a:t>
            </a:r>
          </a:p>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Branch admin </a:t>
            </a: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triggers the functionality once he/she receives the details of the Stocks.</a:t>
            </a:r>
          </a:p>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Branch Admin should have the details of the Stocks to be registered into the system.</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B9798B-3B8E-4F5D-A11E-3BAF7F68FD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30471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597E01F-983E-439E-AAD4-B6973B75544A}"/>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solidFill>
                  <a:srgbClr val="FFFFFF"/>
                </a:solidFill>
              </a:rPr>
              <a:pPr lvl="0" indent="0" defTabSz="914400">
                <a:spcBef>
                  <a:spcPts val="0"/>
                </a:spcBef>
                <a:spcAft>
                  <a:spcPts val="600"/>
                </a:spcAft>
                <a:buNone/>
              </a:pPr>
              <a:t>17</a:t>
            </a:fld>
            <a:endParaRPr lang="en-US" sz="2800">
              <a:solidFill>
                <a:srgbClr val="FFFFFF"/>
              </a:solidFill>
            </a:endParaRPr>
          </a:p>
        </p:txBody>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D58A5204-F4C6-4135-B7E6-A7AC85811198}"/>
              </a:ext>
            </a:extLst>
          </p:cNvPr>
          <p:cNvPicPr>
            <a:picLocks noGrp="1" noChangeAspect="1"/>
          </p:cNvPicPr>
          <p:nvPr>
            <p:ph idx="1"/>
          </p:nvPr>
        </p:nvPicPr>
        <p:blipFill>
          <a:blip r:embed="rId6"/>
          <a:stretch>
            <a:fillRect/>
          </a:stretch>
        </p:blipFill>
        <p:spPr>
          <a:xfrm>
            <a:off x="476593" y="640081"/>
            <a:ext cx="7237467" cy="3291844"/>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81C52-3CE6-4FC7-91F1-11CE44460975}"/>
              </a:ext>
            </a:extLst>
          </p:cNvPr>
          <p:cNvSpPr>
            <a:spLocks noGrp="1"/>
          </p:cNvSpPr>
          <p:nvPr>
            <p:ph type="title"/>
          </p:nvPr>
        </p:nvSpPr>
        <p:spPr>
          <a:xfrm>
            <a:off x="477687" y="4854345"/>
            <a:ext cx="6862012" cy="1552799"/>
          </a:xfrm>
        </p:spPr>
        <p:txBody>
          <a:bodyPr vert="horz" lIns="91440" tIns="45720" rIns="91440" bIns="45720" rtlCol="0" anchor="b">
            <a:noAutofit/>
          </a:bodyPr>
          <a:lstStyle/>
          <a:p>
            <a:pPr defTabSz="457200">
              <a:lnSpc>
                <a:spcPct val="90000"/>
              </a:lnSpc>
            </a:pPr>
            <a:r>
              <a:rPr lang="en-US" sz="2400" b="0" i="0" kern="1200" dirty="0">
                <a:solidFill>
                  <a:srgbClr val="EBEBEB"/>
                </a:solidFill>
                <a:latin typeface="Times New Roman" panose="02020603050405020304" pitchFamily="18" charset="0"/>
                <a:cs typeface="Times New Roman" panose="02020603050405020304" pitchFamily="18" charset="0"/>
              </a:rPr>
              <a:t>STOCK REGISTER PAGE</a:t>
            </a:r>
            <a:br>
              <a:rPr lang="en-US" sz="2400" b="0" i="0" kern="1200" dirty="0">
                <a:solidFill>
                  <a:srgbClr val="EBEBEB"/>
                </a:solidFill>
                <a:latin typeface="Times New Roman" panose="02020603050405020304" pitchFamily="18" charset="0"/>
                <a:cs typeface="Times New Roman" panose="02020603050405020304" pitchFamily="18" charset="0"/>
              </a:rPr>
            </a:br>
            <a:r>
              <a:rPr lang="en-US" sz="2400" b="0" i="0" kern="1200" dirty="0">
                <a:solidFill>
                  <a:srgbClr val="EBEBEB"/>
                </a:solidFill>
                <a:latin typeface="Times New Roman" panose="02020603050405020304" pitchFamily="18" charset="0"/>
                <a:cs typeface="Times New Roman" panose="02020603050405020304" pitchFamily="18" charset="0"/>
              </a:rPr>
              <a:t>          This page is used to register the stock details as per the medicine records.</a:t>
            </a:r>
          </a:p>
        </p:txBody>
      </p:sp>
    </p:spTree>
    <p:extLst>
      <p:ext uri="{BB962C8B-B14F-4D97-AF65-F5344CB8AC3E}">
        <p14:creationId xmlns:p14="http://schemas.microsoft.com/office/powerpoint/2010/main" val="155973458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33B2-DCC8-4755-BE32-AF0321D96A7A}"/>
              </a:ext>
            </a:extLst>
          </p:cNvPr>
          <p:cNvSpPr>
            <a:spLocks noGrp="1"/>
          </p:cNvSpPr>
          <p:nvPr>
            <p:ph type="title"/>
          </p:nvPr>
        </p:nvSpPr>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REQUEST/CANCEL MODULE</a:t>
            </a:r>
          </a:p>
        </p:txBody>
      </p:sp>
      <p:sp>
        <p:nvSpPr>
          <p:cNvPr id="3" name="Content Placeholder 2">
            <a:extLst>
              <a:ext uri="{FF2B5EF4-FFF2-40B4-BE49-F238E27FC236}">
                <a16:creationId xmlns:a16="http://schemas.microsoft.com/office/drawing/2014/main" id="{DEE1007E-CA60-4EF3-9064-7662FF32A41B}"/>
              </a:ext>
            </a:extLst>
          </p:cNvPr>
          <p:cNvSpPr>
            <a:spLocks noGrp="1"/>
          </p:cNvSpPr>
          <p:nvPr>
            <p:ph idx="1"/>
          </p:nvPr>
        </p:nvSpPr>
        <p:spPr>
          <a:xfrm>
            <a:off x="245157" y="1586067"/>
            <a:ext cx="8150087" cy="4976197"/>
          </a:xfrm>
        </p:spPr>
        <p:txBody>
          <a:bodyPr>
            <a:normAutofit/>
          </a:bodyPr>
          <a:lstStyle/>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The branch admin is able to request more Medicines to add to the branch’s stock according to the demand.</a:t>
            </a:r>
          </a:p>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The branch admin should be able to cancel the request which is in pending status.</a:t>
            </a:r>
          </a:p>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Medicines available with the main admin so that branch admins can request for those.</a:t>
            </a:r>
          </a:p>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Branch admin should be able to request medicine and can cancel the medicine.</a:t>
            </a:r>
          </a:p>
          <a:p>
            <a:pPr algn="just">
              <a:lnSpc>
                <a:spcPct val="150000"/>
              </a:lnSpc>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8C2D014-3500-41CB-A720-B243CA23C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422764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DE1D-31A0-4036-9774-430A56204BFB}"/>
              </a:ext>
            </a:extLst>
          </p:cNvPr>
          <p:cNvSpPr>
            <a:spLocks noGrp="1"/>
          </p:cNvSpPr>
          <p:nvPr>
            <p:ph type="title"/>
          </p:nvPr>
        </p:nvSpPr>
        <p:spPr/>
        <p:txBody>
          <a:bodyPr/>
          <a:lstStyle/>
          <a:p>
            <a:pPr algn="ctr"/>
            <a:r>
              <a:rPr lang="en-US" sz="3600">
                <a:solidFill>
                  <a:srgbClr val="00B0F0"/>
                </a:solidFill>
                <a:latin typeface="Times New Roman" panose="02020603050405020304" pitchFamily="18" charset="0"/>
                <a:cs typeface="Times New Roman" panose="02020603050405020304" pitchFamily="18" charset="0"/>
              </a:rPr>
              <a:t>REQUEST PAGE</a:t>
            </a:r>
            <a:endParaRPr lang="en-US" sz="3600" dirty="0">
              <a:solidFill>
                <a:srgbClr val="00B0F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10801E6-4C62-41A1-9368-8C26096FB211}"/>
              </a:ext>
            </a:extLst>
          </p:cNvPr>
          <p:cNvPicPr>
            <a:picLocks noGrp="1" noChangeAspect="1"/>
          </p:cNvPicPr>
          <p:nvPr>
            <p:ph idx="1"/>
          </p:nvPr>
        </p:nvPicPr>
        <p:blipFill>
          <a:blip r:embed="rId2"/>
          <a:stretch>
            <a:fillRect/>
          </a:stretch>
        </p:blipFill>
        <p:spPr>
          <a:xfrm>
            <a:off x="317500" y="1647453"/>
            <a:ext cx="8574709" cy="4757829"/>
          </a:xfrm>
          <a:prstGeom prst="rect">
            <a:avLst/>
          </a:prstGeom>
        </p:spPr>
      </p:pic>
      <p:sp>
        <p:nvSpPr>
          <p:cNvPr id="4" name="Slide Number Placeholder 3">
            <a:extLst>
              <a:ext uri="{FF2B5EF4-FFF2-40B4-BE49-F238E27FC236}">
                <a16:creationId xmlns:a16="http://schemas.microsoft.com/office/drawing/2014/main" id="{5C57A382-2A51-47E6-8803-E28AF07E53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414513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495300" y="346350"/>
            <a:ext cx="8305800" cy="1066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3420"/>
              <a:buFont typeface="Times New Roman"/>
              <a:buNone/>
            </a:pPr>
            <a:br>
              <a:rPr lang="en-US" sz="3420" b="1" u="sng" dirty="0">
                <a:solidFill>
                  <a:srgbClr val="0070C0"/>
                </a:solidFill>
                <a:latin typeface="Times New Roman"/>
                <a:ea typeface="Times New Roman"/>
                <a:cs typeface="Times New Roman"/>
                <a:sym typeface="Times New Roman"/>
              </a:rPr>
            </a:br>
            <a:br>
              <a:rPr lang="en-US" sz="3420" b="1" u="sng" dirty="0">
                <a:solidFill>
                  <a:srgbClr val="0070C0"/>
                </a:solidFill>
                <a:latin typeface="Times New Roman"/>
                <a:ea typeface="Times New Roman"/>
                <a:cs typeface="Times New Roman"/>
                <a:sym typeface="Times New Roman"/>
              </a:rPr>
            </a:br>
            <a:r>
              <a:rPr lang="en-US" sz="3820" b="1" dirty="0">
                <a:solidFill>
                  <a:srgbClr val="00B0F0"/>
                </a:solidFill>
                <a:latin typeface="Times New Roman"/>
                <a:ea typeface="Times New Roman"/>
                <a:cs typeface="Times New Roman"/>
                <a:sym typeface="Times New Roman"/>
              </a:rPr>
              <a:t>TABLE OF CONTENTS</a:t>
            </a:r>
            <a:br>
              <a:rPr lang="en-US" sz="3420" b="1" u="sng" dirty="0">
                <a:solidFill>
                  <a:srgbClr val="0070C0"/>
                </a:solidFill>
                <a:latin typeface="Times New Roman"/>
                <a:ea typeface="Times New Roman"/>
                <a:cs typeface="Times New Roman"/>
                <a:sym typeface="Times New Roman"/>
              </a:rPr>
            </a:br>
            <a:br>
              <a:rPr lang="en-US" sz="3600" dirty="0">
                <a:solidFill>
                  <a:srgbClr val="0070C0"/>
                </a:solidFill>
              </a:rPr>
            </a:br>
            <a:br>
              <a:rPr lang="en-US" sz="3600" dirty="0">
                <a:solidFill>
                  <a:srgbClr val="0070C0"/>
                </a:solidFill>
              </a:rPr>
            </a:br>
            <a:endParaRPr lang="en-US" sz="3420" b="1" u="sng" dirty="0">
              <a:solidFill>
                <a:srgbClr val="0070C0"/>
              </a:solidFill>
              <a:latin typeface="Times New Roman"/>
              <a:ea typeface="Times New Roman"/>
              <a:cs typeface="Times New Roman"/>
              <a:sym typeface="Times New Roman"/>
            </a:endParaRPr>
          </a:p>
        </p:txBody>
      </p:sp>
      <p:sp>
        <p:nvSpPr>
          <p:cNvPr id="95" name="Google Shape;95;p2"/>
          <p:cNvSpPr txBox="1">
            <a:spLocks noGrp="1"/>
          </p:cNvSpPr>
          <p:nvPr>
            <p:ph idx="1"/>
          </p:nvPr>
        </p:nvSpPr>
        <p:spPr>
          <a:xfrm>
            <a:off x="419100" y="1084125"/>
            <a:ext cx="8153400" cy="4430410"/>
          </a:xfrm>
          <a:prstGeom prst="rect">
            <a:avLst/>
          </a:prstGeom>
          <a:noFill/>
          <a:ln>
            <a:noFill/>
          </a:ln>
        </p:spPr>
        <p:txBody>
          <a:bodyPr spcFirstLastPara="1" wrap="square" lIns="91425" tIns="45700" rIns="91425" bIns="45700" anchor="t" anchorCtr="0">
            <a:normAutofit fontScale="47500" lnSpcReduction="20000"/>
          </a:bodyPr>
          <a:lstStyle/>
          <a:p>
            <a:pPr marL="342900" lvl="0" indent="0" algn="just" rtl="0">
              <a:lnSpc>
                <a:spcPct val="115000"/>
              </a:lnSpc>
              <a:spcBef>
                <a:spcPts val="300"/>
              </a:spcBef>
              <a:spcAft>
                <a:spcPts val="0"/>
              </a:spcAft>
              <a:buNone/>
            </a:pPr>
            <a:endParaRPr lang="en-US" sz="5100" dirty="0">
              <a:solidFill>
                <a:srgbClr val="0070C0"/>
              </a:solidFill>
              <a:latin typeface="Times New Roman"/>
              <a:ea typeface="Times New Roman"/>
              <a:cs typeface="Times New Roman"/>
              <a:sym typeface="Times New Roman"/>
            </a:endParaRPr>
          </a:p>
          <a:p>
            <a:pPr marR="73025" indent="-457200">
              <a:lnSpc>
                <a:spcPts val="1200"/>
              </a:lnSpc>
              <a:spcBef>
                <a:spcPts val="130"/>
              </a:spcBef>
              <a:spcAft>
                <a:spcPts val="1200"/>
              </a:spcAft>
              <a:buFont typeface="Wingdings" panose="05000000000000000000" pitchFamily="2" charset="2"/>
              <a:buChar char="v"/>
            </a:pPr>
            <a:r>
              <a:rPr lang="en-US" sz="5100" dirty="0">
                <a:effectLst/>
                <a:latin typeface="Calibri" panose="020F0502020204030204" pitchFamily="34" charset="0"/>
                <a:ea typeface="Times New Roman" panose="02020603050405020304" pitchFamily="18" charset="0"/>
                <a:cs typeface="Times New Roman" panose="02020603050405020304" pitchFamily="18" charset="0"/>
              </a:rPr>
              <a:t>Branch Admin Registration</a:t>
            </a:r>
          </a:p>
          <a:p>
            <a:pPr marL="0" marR="73025" lvl="0" indent="0">
              <a:lnSpc>
                <a:spcPts val="1200"/>
              </a:lnSpc>
              <a:spcBef>
                <a:spcPts val="130"/>
              </a:spcBef>
              <a:spcAft>
                <a:spcPts val="1200"/>
              </a:spcAft>
              <a:buNone/>
            </a:pPr>
            <a:endParaRPr lang="en-US" sz="5100" dirty="0">
              <a:effectLst/>
              <a:latin typeface="Arial" panose="020B0604020202020204" pitchFamily="34" charset="0"/>
              <a:ea typeface="Times New Roman" panose="02020603050405020304" pitchFamily="18" charset="0"/>
              <a:cs typeface="Times New Roman" panose="02020603050405020304" pitchFamily="18" charset="0"/>
            </a:endParaRPr>
          </a:p>
          <a:p>
            <a:pPr marR="73025" lvl="0" indent="-457200">
              <a:lnSpc>
                <a:spcPts val="1200"/>
              </a:lnSpc>
              <a:spcBef>
                <a:spcPts val="130"/>
              </a:spcBef>
              <a:spcAft>
                <a:spcPts val="1200"/>
              </a:spcAft>
              <a:buFont typeface="Wingdings" panose="05000000000000000000" pitchFamily="2" charset="2"/>
              <a:buChar char="v"/>
            </a:pPr>
            <a:r>
              <a:rPr lang="en-US" sz="5100" dirty="0">
                <a:effectLst/>
                <a:latin typeface="Calibri" panose="020F0502020204030204" pitchFamily="34" charset="0"/>
                <a:ea typeface="Times New Roman" panose="02020603050405020304" pitchFamily="18" charset="0"/>
                <a:cs typeface="Times New Roman" panose="02020603050405020304" pitchFamily="18" charset="0"/>
              </a:rPr>
              <a:t>Medicine Details Registration.</a:t>
            </a:r>
          </a:p>
          <a:p>
            <a:pPr marL="0" marR="73025" lvl="0" indent="0">
              <a:lnSpc>
                <a:spcPts val="1200"/>
              </a:lnSpc>
              <a:spcBef>
                <a:spcPts val="130"/>
              </a:spcBef>
              <a:spcAft>
                <a:spcPts val="1200"/>
              </a:spcAft>
              <a:buNone/>
            </a:pPr>
            <a:endParaRPr lang="en-US" sz="5100" dirty="0">
              <a:effectLst/>
              <a:latin typeface="Calibri" panose="020F0502020204030204" pitchFamily="34" charset="0"/>
              <a:ea typeface="Times New Roman" panose="02020603050405020304" pitchFamily="18" charset="0"/>
              <a:cs typeface="Times New Roman" panose="02020603050405020304" pitchFamily="18" charset="0"/>
            </a:endParaRPr>
          </a:p>
          <a:p>
            <a:pPr marR="73025" lvl="0" indent="-457200">
              <a:lnSpc>
                <a:spcPts val="1200"/>
              </a:lnSpc>
              <a:spcBef>
                <a:spcPts val="130"/>
              </a:spcBef>
              <a:spcAft>
                <a:spcPts val="1200"/>
              </a:spcAft>
              <a:buFont typeface="Wingdings" panose="05000000000000000000" pitchFamily="2" charset="2"/>
              <a:buChar char="v"/>
            </a:pPr>
            <a:r>
              <a:rPr lang="en-US" sz="5100" dirty="0">
                <a:effectLst/>
                <a:latin typeface="Calibri" panose="020F0502020204030204" pitchFamily="34" charset="0"/>
                <a:ea typeface="Times New Roman" panose="02020603050405020304" pitchFamily="18" charset="0"/>
                <a:cs typeface="Times New Roman" panose="02020603050405020304" pitchFamily="18" charset="0"/>
              </a:rPr>
              <a:t>Stock Details Registration</a:t>
            </a:r>
          </a:p>
          <a:p>
            <a:pPr marL="0" marR="73025" lvl="0" indent="0">
              <a:lnSpc>
                <a:spcPts val="1200"/>
              </a:lnSpc>
              <a:spcBef>
                <a:spcPts val="130"/>
              </a:spcBef>
              <a:spcAft>
                <a:spcPts val="1200"/>
              </a:spcAft>
              <a:buNone/>
            </a:pPr>
            <a:endParaRPr lang="en-US" sz="5100" dirty="0">
              <a:effectLst/>
              <a:latin typeface="Calibri" panose="020F0502020204030204" pitchFamily="34" charset="0"/>
              <a:ea typeface="Times New Roman" panose="02020603050405020304" pitchFamily="18" charset="0"/>
              <a:cs typeface="Times New Roman" panose="02020603050405020304" pitchFamily="18" charset="0"/>
            </a:endParaRPr>
          </a:p>
          <a:p>
            <a:pPr marR="73025" lvl="0" indent="-457200">
              <a:lnSpc>
                <a:spcPts val="1200"/>
              </a:lnSpc>
              <a:spcBef>
                <a:spcPts val="130"/>
              </a:spcBef>
              <a:spcAft>
                <a:spcPts val="1200"/>
              </a:spcAft>
              <a:buFont typeface="Wingdings" panose="05000000000000000000" pitchFamily="2" charset="2"/>
              <a:buChar char="v"/>
            </a:pPr>
            <a:r>
              <a:rPr lang="en-US" sz="5100" dirty="0">
                <a:effectLst/>
                <a:latin typeface="Calibri" panose="020F0502020204030204" pitchFamily="34" charset="0"/>
                <a:ea typeface="Times New Roman" panose="02020603050405020304" pitchFamily="18" charset="0"/>
                <a:cs typeface="Times New Roman" panose="02020603050405020304" pitchFamily="18" charset="0"/>
              </a:rPr>
              <a:t>Request/Cancel for Medicine.</a:t>
            </a:r>
          </a:p>
          <a:p>
            <a:pPr marL="0" marR="73025" lvl="0" indent="0">
              <a:lnSpc>
                <a:spcPts val="1200"/>
              </a:lnSpc>
              <a:spcBef>
                <a:spcPts val="130"/>
              </a:spcBef>
              <a:spcAft>
                <a:spcPts val="1200"/>
              </a:spcAft>
              <a:buNone/>
            </a:pPr>
            <a:endParaRPr lang="en-US" sz="5100" dirty="0">
              <a:effectLst/>
              <a:latin typeface="Calibri" panose="020F0502020204030204" pitchFamily="34" charset="0"/>
              <a:ea typeface="Times New Roman" panose="02020603050405020304" pitchFamily="18" charset="0"/>
              <a:cs typeface="Times New Roman" panose="02020603050405020304" pitchFamily="18" charset="0"/>
            </a:endParaRPr>
          </a:p>
          <a:p>
            <a:pPr marR="73025" lvl="0" indent="-457200">
              <a:lnSpc>
                <a:spcPts val="1200"/>
              </a:lnSpc>
              <a:spcBef>
                <a:spcPts val="130"/>
              </a:spcBef>
              <a:spcAft>
                <a:spcPts val="1200"/>
              </a:spcAft>
              <a:buFont typeface="Wingdings" panose="05000000000000000000" pitchFamily="2" charset="2"/>
              <a:buChar char="v"/>
            </a:pPr>
            <a:r>
              <a:rPr lang="en-US" sz="5100" dirty="0">
                <a:effectLst/>
                <a:latin typeface="Calibri" panose="020F0502020204030204" pitchFamily="34" charset="0"/>
                <a:ea typeface="Times New Roman" panose="02020603050405020304" pitchFamily="18" charset="0"/>
                <a:cs typeface="Times New Roman" panose="02020603050405020304" pitchFamily="18" charset="0"/>
              </a:rPr>
              <a:t>Approve Requests</a:t>
            </a:r>
            <a:endParaRPr lang="en-US" sz="5100" dirty="0">
              <a:solidFill>
                <a:srgbClr val="0070C0"/>
              </a:solidFill>
              <a:latin typeface="Times New Roman"/>
              <a:ea typeface="Times New Roman"/>
              <a:cs typeface="Times New Roman"/>
              <a:sym typeface="Times New Roman"/>
            </a:endParaRPr>
          </a:p>
          <a:p>
            <a:pPr marL="342900" lvl="0" indent="-247650" algn="just" rtl="0">
              <a:lnSpc>
                <a:spcPct val="115000"/>
              </a:lnSpc>
              <a:spcBef>
                <a:spcPts val="300"/>
              </a:spcBef>
              <a:spcAft>
                <a:spcPts val="0"/>
              </a:spcAft>
              <a:buClr>
                <a:schemeClr val="dk1"/>
              </a:buClr>
              <a:buSzPts val="1500"/>
              <a:buNone/>
            </a:pPr>
            <a:endParaRPr lang="en-US" sz="2200" dirty="0">
              <a:solidFill>
                <a:srgbClr val="0070C0"/>
              </a:solidFill>
              <a:latin typeface="Times New Roman"/>
              <a:ea typeface="Times New Roman"/>
              <a:cs typeface="Times New Roman"/>
              <a:sym typeface="Times New Roman"/>
            </a:endParaRPr>
          </a:p>
          <a:p>
            <a:pPr marL="342900" lvl="0" indent="-247650" algn="just" rtl="0">
              <a:lnSpc>
                <a:spcPct val="115000"/>
              </a:lnSpc>
              <a:spcBef>
                <a:spcPts val="300"/>
              </a:spcBef>
              <a:spcAft>
                <a:spcPts val="0"/>
              </a:spcAft>
              <a:buClr>
                <a:schemeClr val="dk1"/>
              </a:buClr>
              <a:buSzPts val="1500"/>
              <a:buNone/>
            </a:pPr>
            <a:endParaRPr lang="en-US" sz="2200" dirty="0">
              <a:solidFill>
                <a:srgbClr val="0070C0"/>
              </a:solidFill>
              <a:latin typeface="Times New Roman"/>
              <a:ea typeface="Times New Roman"/>
              <a:cs typeface="Times New Roman"/>
              <a:sym typeface="Times New Roman"/>
            </a:endParaRPr>
          </a:p>
          <a:p>
            <a:pPr marL="62675" lvl="0" indent="0" algn="l" rtl="0">
              <a:lnSpc>
                <a:spcPct val="80000"/>
              </a:lnSpc>
              <a:spcBef>
                <a:spcPts val="637"/>
              </a:spcBef>
              <a:spcAft>
                <a:spcPts val="0"/>
              </a:spcAft>
              <a:buClr>
                <a:srgbClr val="0070C0"/>
              </a:buClr>
              <a:buSzPts val="2200"/>
              <a:buNone/>
            </a:pPr>
            <a:endParaRPr lang="en-US" sz="2200" dirty="0">
              <a:solidFill>
                <a:srgbClr val="0070C0"/>
              </a:solidFill>
              <a:latin typeface="Times New Roman"/>
              <a:ea typeface="Times New Roman"/>
              <a:cs typeface="Times New Roman"/>
              <a:sym typeface="Times New Roman"/>
            </a:endParaRPr>
          </a:p>
          <a:p>
            <a:pPr marL="342900" lvl="0" indent="-247650" algn="l" rtl="0">
              <a:lnSpc>
                <a:spcPct val="80000"/>
              </a:lnSpc>
              <a:spcBef>
                <a:spcPts val="300"/>
              </a:spcBef>
              <a:spcAft>
                <a:spcPts val="0"/>
              </a:spcAft>
              <a:buClr>
                <a:schemeClr val="dk1"/>
              </a:buClr>
              <a:buSzPts val="1500"/>
              <a:buNone/>
            </a:pPr>
            <a:endParaRPr lang="en-US" sz="2200" dirty="0">
              <a:solidFill>
                <a:srgbClr val="0070C0"/>
              </a:solidFill>
              <a:latin typeface="Times New Roman"/>
              <a:ea typeface="Times New Roman"/>
              <a:cs typeface="Times New Roman"/>
              <a:sym typeface="Times New Roman"/>
            </a:endParaRPr>
          </a:p>
          <a:p>
            <a:pPr marL="0" lvl="0" indent="0" algn="l" rtl="0">
              <a:lnSpc>
                <a:spcPct val="80000"/>
              </a:lnSpc>
              <a:spcBef>
                <a:spcPts val="400"/>
              </a:spcBef>
              <a:spcAft>
                <a:spcPts val="0"/>
              </a:spcAft>
              <a:buClr>
                <a:srgbClr val="0070C0"/>
              </a:buClr>
              <a:buSzPts val="1500"/>
              <a:buNone/>
            </a:pPr>
            <a:r>
              <a:rPr lang="en-US" sz="2200" dirty="0">
                <a:solidFill>
                  <a:srgbClr val="0070C0"/>
                </a:solidFill>
                <a:latin typeface="Times New Roman"/>
                <a:ea typeface="Times New Roman"/>
                <a:cs typeface="Times New Roman"/>
                <a:sym typeface="Times New Roman"/>
              </a:rPr>
              <a:t> </a:t>
            </a:r>
            <a:br>
              <a:rPr lang="en-US" sz="2200" dirty="0">
                <a:solidFill>
                  <a:srgbClr val="0070C0"/>
                </a:solidFill>
                <a:latin typeface="Times New Roman"/>
                <a:ea typeface="Times New Roman"/>
                <a:cs typeface="Times New Roman"/>
                <a:sym typeface="Times New Roman"/>
              </a:rPr>
            </a:br>
            <a:br>
              <a:rPr lang="en-US" sz="2200" dirty="0">
                <a:solidFill>
                  <a:srgbClr val="0070C0"/>
                </a:solidFill>
                <a:latin typeface="Times New Roman"/>
                <a:ea typeface="Times New Roman"/>
                <a:cs typeface="Times New Roman"/>
                <a:sym typeface="Times New Roman"/>
              </a:rPr>
            </a:br>
            <a:endParaRPr lang="en-US" sz="2200" dirty="0">
              <a:latin typeface="Times New Roman"/>
              <a:ea typeface="Times New Roman"/>
              <a:cs typeface="Times New Roman"/>
              <a:sym typeface="Times New Roman"/>
            </a:endParaRPr>
          </a:p>
        </p:txBody>
      </p:sp>
      <p:sp>
        <p:nvSpPr>
          <p:cNvPr id="96" name="Google Shape;96;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2</a:t>
            </a:fld>
            <a:endParaRPr lang="en-US"/>
          </a:p>
        </p:txBody>
      </p:sp>
      <p:pic>
        <p:nvPicPr>
          <p:cNvPr id="97" name="Google Shape;97;p2"/>
          <p:cNvPicPr preferRelativeResize="0"/>
          <p:nvPr/>
        </p:nvPicPr>
        <p:blipFill rotWithShape="1">
          <a:blip r:embed="rId3">
            <a:alphaModFix/>
          </a:blip>
          <a:srcRect/>
          <a:stretch/>
        </p:blipFill>
        <p:spPr>
          <a:xfrm>
            <a:off x="4514850" y="3321050"/>
            <a:ext cx="114300" cy="21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BBC4-9EA3-47AB-890E-823DB2A11F73}"/>
              </a:ext>
            </a:extLst>
          </p:cNvPr>
          <p:cNvSpPr>
            <a:spLocks noGrp="1"/>
          </p:cNvSpPr>
          <p:nvPr>
            <p:ph type="title"/>
          </p:nvPr>
        </p:nvSpPr>
        <p:spPr>
          <a:xfrm>
            <a:off x="484710" y="452718"/>
            <a:ext cx="7055380" cy="952012"/>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CANCEL PAGE</a:t>
            </a:r>
          </a:p>
        </p:txBody>
      </p:sp>
      <p:pic>
        <p:nvPicPr>
          <p:cNvPr id="5" name="Content Placeholder 4">
            <a:extLst>
              <a:ext uri="{FF2B5EF4-FFF2-40B4-BE49-F238E27FC236}">
                <a16:creationId xmlns:a16="http://schemas.microsoft.com/office/drawing/2014/main" id="{2E02F79D-D683-4BED-836B-1829AD1DA953}"/>
              </a:ext>
            </a:extLst>
          </p:cNvPr>
          <p:cNvPicPr>
            <a:picLocks noGrp="1" noChangeAspect="1"/>
          </p:cNvPicPr>
          <p:nvPr>
            <p:ph idx="1"/>
          </p:nvPr>
        </p:nvPicPr>
        <p:blipFill>
          <a:blip r:embed="rId2"/>
          <a:stretch>
            <a:fillRect/>
          </a:stretch>
        </p:blipFill>
        <p:spPr>
          <a:xfrm>
            <a:off x="317500" y="1404730"/>
            <a:ext cx="8341790" cy="4810540"/>
          </a:xfrm>
          <a:prstGeom prst="rect">
            <a:avLst/>
          </a:prstGeom>
        </p:spPr>
      </p:pic>
      <p:sp>
        <p:nvSpPr>
          <p:cNvPr id="4" name="Slide Number Placeholder 3">
            <a:extLst>
              <a:ext uri="{FF2B5EF4-FFF2-40B4-BE49-F238E27FC236}">
                <a16:creationId xmlns:a16="http://schemas.microsoft.com/office/drawing/2014/main" id="{40DFD71C-5B1B-4C1B-8296-15F09F2941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391317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755B-3E35-4766-A875-1DD4DCA57D74}"/>
              </a:ext>
            </a:extLst>
          </p:cNvPr>
          <p:cNvSpPr>
            <a:spLocks noGrp="1"/>
          </p:cNvSpPr>
          <p:nvPr>
            <p:ph type="title"/>
          </p:nvPr>
        </p:nvSpPr>
        <p:spPr>
          <a:xfrm>
            <a:off x="484710" y="452718"/>
            <a:ext cx="7055380" cy="767687"/>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APPROVE REQUESTS MODULE</a:t>
            </a:r>
          </a:p>
        </p:txBody>
      </p:sp>
      <p:sp>
        <p:nvSpPr>
          <p:cNvPr id="3" name="Content Placeholder 2">
            <a:extLst>
              <a:ext uri="{FF2B5EF4-FFF2-40B4-BE49-F238E27FC236}">
                <a16:creationId xmlns:a16="http://schemas.microsoft.com/office/drawing/2014/main" id="{28C8A127-E54E-4E4E-B7DA-E80921A58950}"/>
              </a:ext>
            </a:extLst>
          </p:cNvPr>
          <p:cNvSpPr>
            <a:spLocks noGrp="1"/>
          </p:cNvSpPr>
          <p:nvPr>
            <p:ph idx="1"/>
          </p:nvPr>
        </p:nvSpPr>
        <p:spPr>
          <a:xfrm>
            <a:off x="126609" y="1364343"/>
            <a:ext cx="8707901" cy="5197921"/>
          </a:xfrm>
        </p:spPr>
        <p:txBody>
          <a:bodyPr>
            <a:normAutofit/>
          </a:bodyPr>
          <a:lstStyle/>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The Admin approves or rejects the request for medicines made by the branch admin.</a:t>
            </a:r>
          </a:p>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The Admin  have an option to view the entire requests irrespective of all statuses or he can choose status. Status values can be Pending/Approved/Rejected.</a:t>
            </a:r>
          </a:p>
          <a:p>
            <a:pPr algn="just">
              <a:lnSpc>
                <a:spcPct val="150000"/>
              </a:lnSpc>
              <a:buFont typeface="Wingdings" panose="05000000000000000000" pitchFamily="2" charset="2"/>
              <a:buChar char="v"/>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Once a request is changed to Approved it cannot be further modified.</a:t>
            </a:r>
            <a:endParaRPr lang="en-US" sz="2400" dirty="0">
              <a:effectLst/>
              <a:latin typeface="Times New Roman" panose="02020603050405020304" pitchFamily="18" charset="0"/>
              <a:ea typeface="MS Mincho" panose="02020609040205080304" pitchFamily="49" charset="-128"/>
              <a:cs typeface="Times New Roman" panose="02020603050405020304" pitchFamily="18" charset="0"/>
            </a:endParaRPr>
          </a:p>
          <a:p>
            <a:pPr algn="just">
              <a:lnSpc>
                <a:spcPct val="150000"/>
              </a:lnSpc>
              <a:buFont typeface="Wingdings" panose="05000000000000000000" pitchFamily="2" charset="2"/>
              <a:buChar char="v"/>
            </a:pPr>
            <a:endParaRPr lang="en-US" sz="2400" dirty="0">
              <a:effectLst/>
              <a:latin typeface="Times New Roman" panose="02020603050405020304" pitchFamily="18" charset="0"/>
              <a:ea typeface="MS Mincho" panose="020B0400000000000000" pitchFamily="49" charset="-128"/>
              <a:cs typeface="Times New Roman" panose="02020603050405020304" pitchFamily="18" charset="0"/>
            </a:endParaRPr>
          </a:p>
          <a:p>
            <a:pPr algn="just">
              <a:lnSpc>
                <a:spcPct val="150000"/>
              </a:lnSpc>
              <a:buFont typeface="Wingdings" panose="05000000000000000000" pitchFamily="2" charset="2"/>
              <a:buChar char="v"/>
            </a:pPr>
            <a:endParaRPr lang="en-GB"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B576B9E-0324-4300-9052-9D163DA9F2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8304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3" name="Rectangle 82">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A07E2D1-DF71-4F21-9D53-55CA27ABC841}"/>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smtClean="0">
                <a:solidFill>
                  <a:srgbClr val="FFFFFF"/>
                </a:solidFill>
              </a:rPr>
              <a:pPr lvl="0" indent="0" defTabSz="914400">
                <a:spcBef>
                  <a:spcPts val="0"/>
                </a:spcBef>
                <a:spcAft>
                  <a:spcPts val="600"/>
                </a:spcAft>
                <a:buNone/>
              </a:pPr>
              <a:t>22</a:t>
            </a:fld>
            <a:endParaRPr lang="en-US" sz="2800">
              <a:solidFill>
                <a:srgbClr val="FFFFFF"/>
              </a:solidFill>
            </a:endParaRPr>
          </a:p>
        </p:txBody>
      </p:sp>
      <p:sp>
        <p:nvSpPr>
          <p:cNvPr id="8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1026" name="Picture 2">
            <a:extLst>
              <a:ext uri="{FF2B5EF4-FFF2-40B4-BE49-F238E27FC236}">
                <a16:creationId xmlns:a16="http://schemas.microsoft.com/office/drawing/2014/main" id="{92C13F87-61AF-4A3B-BC57-C30BA4D270EF}"/>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476593" y="640081"/>
            <a:ext cx="5852167" cy="3291844"/>
          </a:xfrm>
          <a:prstGeom prst="rect">
            <a:avLst/>
          </a:prstGeom>
          <a:noFill/>
          <a:effectLst/>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B35AF-E44C-43BD-A2D1-5A4E2B3A40F4}"/>
              </a:ext>
            </a:extLst>
          </p:cNvPr>
          <p:cNvSpPr>
            <a:spLocks noGrp="1"/>
          </p:cNvSpPr>
          <p:nvPr>
            <p:ph type="title"/>
          </p:nvPr>
        </p:nvSpPr>
        <p:spPr>
          <a:xfrm>
            <a:off x="477687" y="4854346"/>
            <a:ext cx="6862012" cy="1456712"/>
          </a:xfrm>
        </p:spPr>
        <p:txBody>
          <a:bodyPr vert="horz" lIns="91440" tIns="45720" rIns="91440" bIns="45720" rtlCol="0" anchor="b">
            <a:noAutofit/>
          </a:bodyPr>
          <a:lstStyle/>
          <a:p>
            <a:pPr defTabSz="457200">
              <a:lnSpc>
                <a:spcPct val="90000"/>
              </a:lnSpc>
            </a:pPr>
            <a:r>
              <a:rPr lang="en-US" sz="2400" b="0" i="0" kern="1200" dirty="0">
                <a:solidFill>
                  <a:srgbClr val="EBEBEB"/>
                </a:solidFill>
                <a:latin typeface="Times New Roman" panose="02020603050405020304" pitchFamily="18" charset="0"/>
                <a:cs typeface="Times New Roman" panose="02020603050405020304" pitchFamily="18" charset="0"/>
              </a:rPr>
              <a:t>APPROVE REQUEST PAGE</a:t>
            </a:r>
            <a:br>
              <a:rPr lang="en-US" sz="2400" b="0" i="0" kern="1200" dirty="0">
                <a:solidFill>
                  <a:srgbClr val="EBEBEB"/>
                </a:solidFill>
                <a:latin typeface="Times New Roman" panose="02020603050405020304" pitchFamily="18" charset="0"/>
                <a:cs typeface="Times New Roman" panose="02020603050405020304" pitchFamily="18" charset="0"/>
              </a:rPr>
            </a:br>
            <a:r>
              <a:rPr lang="en-US" sz="2400" b="0" i="0" kern="1200" dirty="0">
                <a:solidFill>
                  <a:srgbClr val="EBEBEB"/>
                </a:solidFill>
                <a:latin typeface="Times New Roman" panose="02020603050405020304" pitchFamily="18" charset="0"/>
                <a:cs typeface="Times New Roman" panose="02020603050405020304" pitchFamily="18" charset="0"/>
              </a:rPr>
              <a:t>       The admin can only have permission to approve or reject status.</a:t>
            </a:r>
          </a:p>
        </p:txBody>
      </p:sp>
    </p:spTree>
    <p:extLst>
      <p:ext uri="{BB962C8B-B14F-4D97-AF65-F5344CB8AC3E}">
        <p14:creationId xmlns:p14="http://schemas.microsoft.com/office/powerpoint/2010/main" val="289052899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314D-EA8D-47C8-89F4-9BE71A197220}"/>
              </a:ext>
            </a:extLst>
          </p:cNvPr>
          <p:cNvSpPr>
            <a:spLocks noGrp="1"/>
          </p:cNvSpPr>
          <p:nvPr>
            <p:ph type="title"/>
          </p:nvPr>
        </p:nvSpPr>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TECHNOLOGIES USED</a:t>
            </a:r>
          </a:p>
        </p:txBody>
      </p:sp>
      <p:sp>
        <p:nvSpPr>
          <p:cNvPr id="3" name="Content Placeholder 2">
            <a:extLst>
              <a:ext uri="{FF2B5EF4-FFF2-40B4-BE49-F238E27FC236}">
                <a16:creationId xmlns:a16="http://schemas.microsoft.com/office/drawing/2014/main" id="{2C0475F7-B035-481E-9033-19BC78B7D688}"/>
              </a:ext>
            </a:extLst>
          </p:cNvPr>
          <p:cNvSpPr>
            <a:spLocks noGrp="1"/>
          </p:cNvSpPr>
          <p:nvPr>
            <p:ph idx="1"/>
          </p:nvPr>
        </p:nvSpPr>
        <p:spPr>
          <a:xfrm>
            <a:off x="484710" y="1351722"/>
            <a:ext cx="8174580" cy="4896684"/>
          </a:xfrm>
        </p:spPr>
        <p:txBody>
          <a:bodyPr/>
          <a:lstStyle/>
          <a:p>
            <a:pPr>
              <a:lnSpc>
                <a:spcPct val="150000"/>
              </a:lnSpc>
              <a:buFont typeface="Wingdings" panose="05000000000000000000" pitchFamily="2" charset="2"/>
              <a:buChar char="v"/>
            </a:pPr>
            <a:r>
              <a:rPr lang="en-US" dirty="0"/>
              <a:t>ASP.NET MVC</a:t>
            </a:r>
          </a:p>
          <a:p>
            <a:pPr>
              <a:lnSpc>
                <a:spcPct val="150000"/>
              </a:lnSpc>
              <a:buFont typeface="Wingdings" panose="05000000000000000000" pitchFamily="2" charset="2"/>
              <a:buChar char="v"/>
            </a:pPr>
            <a:r>
              <a:rPr lang="en-US" dirty="0"/>
              <a:t>MS-SQL SERVER</a:t>
            </a:r>
          </a:p>
          <a:p>
            <a:pPr>
              <a:lnSpc>
                <a:spcPct val="150000"/>
              </a:lnSpc>
              <a:buFont typeface="Wingdings" panose="05000000000000000000" pitchFamily="2" charset="2"/>
              <a:buChar char="v"/>
            </a:pPr>
            <a:r>
              <a:rPr lang="en-US" dirty="0"/>
              <a:t>HTML</a:t>
            </a:r>
          </a:p>
          <a:p>
            <a:pPr>
              <a:lnSpc>
                <a:spcPct val="150000"/>
              </a:lnSpc>
              <a:buFont typeface="Wingdings" panose="05000000000000000000" pitchFamily="2" charset="2"/>
              <a:buChar char="v"/>
            </a:pPr>
            <a:r>
              <a:rPr lang="en-US" dirty="0"/>
              <a:t>CSS</a:t>
            </a:r>
          </a:p>
          <a:p>
            <a:pPr>
              <a:lnSpc>
                <a:spcPct val="150000"/>
              </a:lnSpc>
              <a:buFont typeface="Wingdings" panose="05000000000000000000" pitchFamily="2" charset="2"/>
              <a:buChar char="v"/>
            </a:pPr>
            <a:r>
              <a:rPr lang="en-US" dirty="0"/>
              <a:t>JAVASCRIPT</a:t>
            </a:r>
          </a:p>
          <a:p>
            <a:pPr>
              <a:lnSpc>
                <a:spcPct val="150000"/>
              </a:lnSpc>
              <a:buFont typeface="Wingdings" panose="05000000000000000000" pitchFamily="2" charset="2"/>
              <a:buChar char="v"/>
            </a:pPr>
            <a:r>
              <a:rPr lang="en-US" dirty="0"/>
              <a:t>BOOTSTRAP</a:t>
            </a:r>
          </a:p>
          <a:p>
            <a:pPr>
              <a:lnSpc>
                <a:spcPct val="150000"/>
              </a:lnSpc>
              <a:buFont typeface="Wingdings" panose="05000000000000000000" pitchFamily="2" charset="2"/>
              <a:buChar char="v"/>
            </a:pPr>
            <a:r>
              <a:rPr lang="en-US" dirty="0"/>
              <a:t>FOR DATABASE CONNECTION – ADO.NET</a:t>
            </a:r>
          </a:p>
        </p:txBody>
      </p:sp>
      <p:sp>
        <p:nvSpPr>
          <p:cNvPr id="4" name="Slide Number Placeholder 3">
            <a:extLst>
              <a:ext uri="{FF2B5EF4-FFF2-40B4-BE49-F238E27FC236}">
                <a16:creationId xmlns:a16="http://schemas.microsoft.com/office/drawing/2014/main" id="{6B00A8E2-72DB-4237-87EA-4610E0D979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675366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125" name="Google Shape;125;p13"/>
          <p:cNvSpPr/>
          <p:nvPr/>
        </p:nvSpPr>
        <p:spPr>
          <a:xfrm>
            <a:off x="2284067" y="2721114"/>
            <a:ext cx="404053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800" b="1">
                <a:latin typeface="Times New Roman"/>
                <a:ea typeface="Times New Roman"/>
                <a:cs typeface="Times New Roman"/>
                <a:sym typeface="Times New Roman"/>
              </a:rPr>
              <a:t>THANK YOU</a:t>
            </a:r>
            <a:endParaRPr sz="3800"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4DE0-462F-4524-B2A6-B9BF80903AC9}"/>
              </a:ext>
            </a:extLst>
          </p:cNvPr>
          <p:cNvSpPr>
            <a:spLocks noGrp="1"/>
          </p:cNvSpPr>
          <p:nvPr>
            <p:ph type="title"/>
          </p:nvPr>
        </p:nvSpPr>
        <p:spPr>
          <a:xfrm>
            <a:off x="0" y="618978"/>
            <a:ext cx="9144000" cy="1433946"/>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36E2BFC-CBD9-49A5-BF0B-D530AA1AAF81}"/>
              </a:ext>
            </a:extLst>
          </p:cNvPr>
          <p:cNvSpPr>
            <a:spLocks noGrp="1"/>
          </p:cNvSpPr>
          <p:nvPr>
            <p:ph idx="1"/>
          </p:nvPr>
        </p:nvSpPr>
        <p:spPr>
          <a:xfrm>
            <a:off x="0" y="2052925"/>
            <a:ext cx="9144000" cy="5107530"/>
          </a:xfrm>
        </p:spPr>
        <p:txBody>
          <a:bodyPr/>
          <a:lstStyle/>
          <a:p>
            <a:pPr algn="just">
              <a:lnSpc>
                <a:spcPct val="150000"/>
              </a:lnSpc>
              <a:buFont typeface="Wingdings" panose="05000000000000000000" pitchFamily="2" charset="2"/>
              <a:buChar char="v"/>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Medicine Monitoring System (MMS) application. </a:t>
            </a:r>
          </a:p>
          <a:p>
            <a:pPr algn="just">
              <a:lnSpc>
                <a:spcPct val="150000"/>
              </a:lnSpc>
              <a:buFont typeface="Wingdings" panose="05000000000000000000" pitchFamily="2" charset="2"/>
              <a:buChar char="v"/>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MMS is a system used for managing the supply activities of different medicines to various vendors. It checks the stock updates, sales details and also helps to order medicines.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39FB9AD-FCA5-4463-BCFB-C5330329B1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36039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DE11-2C04-478D-962C-FEDC6E644D2E}"/>
              </a:ext>
            </a:extLst>
          </p:cNvPr>
          <p:cNvSpPr>
            <a:spLocks noGrp="1"/>
          </p:cNvSpPr>
          <p:nvPr>
            <p:ph type="title"/>
          </p:nvPr>
        </p:nvSpPr>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SCOPE OF THE SYSTEM</a:t>
            </a:r>
          </a:p>
        </p:txBody>
      </p:sp>
      <p:sp>
        <p:nvSpPr>
          <p:cNvPr id="3" name="Content Placeholder 2">
            <a:extLst>
              <a:ext uri="{FF2B5EF4-FFF2-40B4-BE49-F238E27FC236}">
                <a16:creationId xmlns:a16="http://schemas.microsoft.com/office/drawing/2014/main" id="{AF4CF980-0BC8-4FF8-B0E1-DF01D5397982}"/>
              </a:ext>
            </a:extLst>
          </p:cNvPr>
          <p:cNvSpPr>
            <a:spLocks noGrp="1"/>
          </p:cNvSpPr>
          <p:nvPr>
            <p:ph idx="1"/>
          </p:nvPr>
        </p:nvSpPr>
        <p:spPr>
          <a:xfrm>
            <a:off x="238540" y="1331259"/>
            <a:ext cx="8420750" cy="5074023"/>
          </a:xfrm>
        </p:spPr>
        <p:txBody>
          <a:bodyPr>
            <a:normAutofit fontScale="70000" lnSpcReduction="20000"/>
          </a:bodyPr>
          <a:lstStyle/>
          <a:p>
            <a:pPr marL="0" indent="0" algn="just">
              <a:lnSpc>
                <a:spcPct val="170000"/>
              </a:lnSpc>
              <a:buNone/>
            </a:pPr>
            <a:r>
              <a:rPr lang="en-US" sz="2800" b="1" i="0" dirty="0">
                <a:solidFill>
                  <a:srgbClr val="00B0F0"/>
                </a:solidFill>
                <a:effectLst/>
                <a:latin typeface="Times New Roman" panose="02020603050405020304" pitchFamily="18" charset="0"/>
                <a:cs typeface="Times New Roman" panose="02020603050405020304" pitchFamily="18" charset="0"/>
              </a:rPr>
              <a:t>Branch Admin Registration</a:t>
            </a:r>
            <a:r>
              <a:rPr lang="en-US" sz="2800" b="0" i="0" dirty="0">
                <a:solidFill>
                  <a:srgbClr val="00B0F0"/>
                </a:solidFill>
                <a:effectLst/>
                <a:latin typeface="Times New Roman" panose="02020603050405020304" pitchFamily="18" charset="0"/>
                <a:cs typeface="Times New Roman" panose="02020603050405020304" pitchFamily="18" charset="0"/>
              </a:rPr>
              <a:t> </a:t>
            </a:r>
            <a:r>
              <a:rPr lang="en-US" sz="2800" b="0" i="0" dirty="0">
                <a:effectLst/>
                <a:latin typeface="Times New Roman" panose="02020603050405020304" pitchFamily="18" charset="0"/>
                <a:cs typeface="Times New Roman" panose="02020603050405020304" pitchFamily="18" charset="0"/>
              </a:rPr>
              <a:t>– This Module will be used by Branch Admin to register his details in the system.  The system stores the details of the Branch Admin in the database.</a:t>
            </a:r>
          </a:p>
          <a:p>
            <a:pPr marL="0" indent="0" algn="just">
              <a:lnSpc>
                <a:spcPct val="170000"/>
              </a:lnSpc>
              <a:buNone/>
            </a:pPr>
            <a:r>
              <a:rPr lang="en-US" sz="2800" b="1" i="0" dirty="0">
                <a:solidFill>
                  <a:srgbClr val="00B0F0"/>
                </a:solidFill>
                <a:effectLst/>
                <a:latin typeface="Times New Roman" panose="02020603050405020304" pitchFamily="18" charset="0"/>
                <a:cs typeface="Times New Roman" panose="02020603050405020304" pitchFamily="18" charset="0"/>
              </a:rPr>
              <a:t>Medicine Details Registration </a:t>
            </a:r>
            <a:r>
              <a:rPr lang="en-US" sz="2800" b="0" i="0" dirty="0">
                <a:effectLst/>
                <a:latin typeface="Times New Roman" panose="02020603050405020304" pitchFamily="18" charset="0"/>
                <a:cs typeface="Times New Roman" panose="02020603050405020304" pitchFamily="18" charset="0"/>
              </a:rPr>
              <a:t>--  The branch admin  have the details of the Medicine to be entered into the system.</a:t>
            </a:r>
          </a:p>
          <a:p>
            <a:pPr marL="0" indent="0" algn="just">
              <a:lnSpc>
                <a:spcPct val="170000"/>
              </a:lnSpc>
              <a:buNone/>
            </a:pPr>
            <a:r>
              <a:rPr lang="en-US" sz="2800" b="1" i="0" dirty="0">
                <a:solidFill>
                  <a:srgbClr val="00B0F0"/>
                </a:solidFill>
                <a:effectLst/>
                <a:latin typeface="Times New Roman" panose="02020603050405020304" pitchFamily="18" charset="0"/>
                <a:cs typeface="Times New Roman" panose="02020603050405020304" pitchFamily="18" charset="0"/>
              </a:rPr>
              <a:t>Stock Details Registration </a:t>
            </a:r>
            <a:r>
              <a:rPr lang="en-US" sz="2800" b="0" i="0" dirty="0">
                <a:effectLst/>
                <a:latin typeface="Times New Roman" panose="02020603050405020304" pitchFamily="18" charset="0"/>
                <a:cs typeface="Times New Roman" panose="02020603050405020304" pitchFamily="18" charset="0"/>
              </a:rPr>
              <a:t>-- This Module will be used by branch admin to enter the medicines received upon a request approval from admin. </a:t>
            </a:r>
          </a:p>
          <a:p>
            <a:pPr marL="0" indent="0" algn="just">
              <a:lnSpc>
                <a:spcPct val="170000"/>
              </a:lnSpc>
              <a:buNone/>
            </a:pPr>
            <a:r>
              <a:rPr lang="en-US" sz="2800" b="1" i="0" dirty="0">
                <a:solidFill>
                  <a:srgbClr val="00B0F0"/>
                </a:solidFill>
                <a:effectLst/>
                <a:latin typeface="Times New Roman" panose="02020603050405020304" pitchFamily="18" charset="0"/>
                <a:cs typeface="Times New Roman" panose="02020603050405020304" pitchFamily="18" charset="0"/>
              </a:rPr>
              <a:t>Request/Cancel for Medicine   </a:t>
            </a:r>
            <a:r>
              <a:rPr lang="en-US" sz="2800" dirty="0">
                <a:latin typeface="Times New Roman" panose="02020603050405020304" pitchFamily="18" charset="0"/>
                <a:cs typeface="Times New Roman" panose="02020603050405020304" pitchFamily="18" charset="0"/>
              </a:rPr>
              <a:t>--</a:t>
            </a:r>
            <a:r>
              <a:rPr lang="en-US" sz="2800" b="0" i="0" dirty="0">
                <a:effectLst/>
                <a:latin typeface="Times New Roman" panose="02020603050405020304" pitchFamily="18" charset="0"/>
                <a:cs typeface="Times New Roman" panose="02020603050405020304" pitchFamily="18" charset="0"/>
              </a:rPr>
              <a:t> The branch admin should be able to request more Medicines to main admin as per the demand and supply of medicine.</a:t>
            </a:r>
          </a:p>
          <a:p>
            <a:pPr marL="0" indent="0">
              <a:buNone/>
            </a:pPr>
            <a:endParaRPr lang="en-US" sz="2400" b="0" i="0" dirty="0">
              <a:effectLst/>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10F54D49-06EB-4926-A8E0-2D316FE2AB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39793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6E62-CFD6-4688-9C69-C4A1D953C1B5}"/>
              </a:ext>
            </a:extLst>
          </p:cNvPr>
          <p:cNvSpPr>
            <a:spLocks noGrp="1"/>
          </p:cNvSpPr>
          <p:nvPr>
            <p:ph type="title"/>
          </p:nvPr>
        </p:nvSpPr>
        <p:spPr>
          <a:xfrm>
            <a:off x="6157967" y="1447800"/>
            <a:ext cx="2500257" cy="3096987"/>
          </a:xfrm>
        </p:spPr>
        <p:txBody>
          <a:bodyPr vert="horz" lIns="91440" tIns="45720" rIns="91440" bIns="45720" rtlCol="0" anchor="b">
            <a:normAutofit/>
          </a:bodyPr>
          <a:lstStyle/>
          <a:p>
            <a:pPr defTabSz="457200"/>
            <a:r>
              <a:rPr lang="en-US" sz="3600" dirty="0"/>
              <a:t>  SYSTEM    DIAGRAM</a:t>
            </a:r>
          </a:p>
        </p:txBody>
      </p:sp>
      <p:pic>
        <p:nvPicPr>
          <p:cNvPr id="5" name="Content Placeholder 4">
            <a:extLst>
              <a:ext uri="{FF2B5EF4-FFF2-40B4-BE49-F238E27FC236}">
                <a16:creationId xmlns:a16="http://schemas.microsoft.com/office/drawing/2014/main" id="{15911387-1438-46F0-885B-48007C01B857}"/>
              </a:ext>
            </a:extLst>
          </p:cNvPr>
          <p:cNvPicPr>
            <a:picLocks noGrp="1" noChangeAspect="1"/>
          </p:cNvPicPr>
          <p:nvPr>
            <p:ph idx="1"/>
          </p:nvPr>
        </p:nvPicPr>
        <p:blipFill>
          <a:blip r:embed="rId3"/>
          <a:stretch>
            <a:fillRect/>
          </a:stretch>
        </p:blipFill>
        <p:spPr>
          <a:xfrm>
            <a:off x="609564" y="3501360"/>
            <a:ext cx="4763735" cy="3177736"/>
          </a:xfrm>
          <a:prstGeom prst="rect">
            <a:avLst/>
          </a:prstGeom>
          <a:effectLst/>
        </p:spPr>
      </p:pic>
      <p:sp>
        <p:nvSpPr>
          <p:cNvPr id="4" name="Slide Number Placeholder 3">
            <a:extLst>
              <a:ext uri="{FF2B5EF4-FFF2-40B4-BE49-F238E27FC236}">
                <a16:creationId xmlns:a16="http://schemas.microsoft.com/office/drawing/2014/main" id="{06988A8A-89AD-4898-A3E8-4B4E37E6D3C3}"/>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smtClean="0"/>
              <a:pPr lvl="0" indent="0" defTabSz="914400">
                <a:spcBef>
                  <a:spcPts val="0"/>
                </a:spcBef>
                <a:spcAft>
                  <a:spcPts val="600"/>
                </a:spcAft>
                <a:buNone/>
              </a:pPr>
              <a:t>5</a:t>
            </a:fld>
            <a:endParaRPr lang="en-US" sz="2800"/>
          </a:p>
        </p:txBody>
      </p:sp>
      <p:pic>
        <p:nvPicPr>
          <p:cNvPr id="3" name="Picture 2">
            <a:extLst>
              <a:ext uri="{FF2B5EF4-FFF2-40B4-BE49-F238E27FC236}">
                <a16:creationId xmlns:a16="http://schemas.microsoft.com/office/drawing/2014/main" id="{0E920002-434D-4A1D-AF34-2B299FCA28BE}"/>
              </a:ext>
            </a:extLst>
          </p:cNvPr>
          <p:cNvPicPr>
            <a:picLocks noChangeAspect="1"/>
          </p:cNvPicPr>
          <p:nvPr/>
        </p:nvPicPr>
        <p:blipFill>
          <a:blip r:embed="rId4"/>
          <a:stretch>
            <a:fillRect/>
          </a:stretch>
        </p:blipFill>
        <p:spPr>
          <a:xfrm>
            <a:off x="646186" y="647699"/>
            <a:ext cx="4727113" cy="2658666"/>
          </a:xfrm>
          <a:prstGeom prst="rect">
            <a:avLst/>
          </a:prstGeom>
          <a:effectLst/>
        </p:spPr>
      </p:pic>
    </p:spTree>
    <p:extLst>
      <p:ext uri="{BB962C8B-B14F-4D97-AF65-F5344CB8AC3E}">
        <p14:creationId xmlns:p14="http://schemas.microsoft.com/office/powerpoint/2010/main" val="143894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9725-7058-447B-8224-B91AB992BBAD}"/>
              </a:ext>
            </a:extLst>
          </p:cNvPr>
          <p:cNvSpPr>
            <a:spLocks noGrp="1"/>
          </p:cNvSpPr>
          <p:nvPr>
            <p:ph type="title"/>
          </p:nvPr>
        </p:nvSpPr>
        <p:spPr>
          <a:xfrm>
            <a:off x="484710" y="126610"/>
            <a:ext cx="7055380" cy="1463040"/>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       DESIGN CONSTRAINTS OF   MMS</a:t>
            </a:r>
          </a:p>
        </p:txBody>
      </p:sp>
      <p:sp>
        <p:nvSpPr>
          <p:cNvPr id="3" name="Content Placeholder 2">
            <a:extLst>
              <a:ext uri="{FF2B5EF4-FFF2-40B4-BE49-F238E27FC236}">
                <a16:creationId xmlns:a16="http://schemas.microsoft.com/office/drawing/2014/main" id="{1463BABA-6BE8-4A05-933B-EDB201D7A885}"/>
              </a:ext>
            </a:extLst>
          </p:cNvPr>
          <p:cNvSpPr>
            <a:spLocks noGrp="1"/>
          </p:cNvSpPr>
          <p:nvPr>
            <p:ph idx="1"/>
          </p:nvPr>
        </p:nvSpPr>
        <p:spPr>
          <a:xfrm>
            <a:off x="0" y="1420837"/>
            <a:ext cx="9144000" cy="5570805"/>
          </a:xfrm>
        </p:spPr>
        <p:txBody>
          <a:bodyPr/>
          <a:lstStyle/>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Admin registration module and the Medicine registration modules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is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independent.</a:t>
            </a:r>
          </a:p>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Application  have a single login feature, Login functionality have the Welcome Page for the application.</a:t>
            </a:r>
          </a:p>
          <a:p>
            <a:pPr algn="just">
              <a:lnSpc>
                <a:spcPct val="150000"/>
              </a:lnSpc>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Only Main Administrator and registered Branch Administrator can access the application.</a:t>
            </a:r>
          </a:p>
          <a:p>
            <a:pPr algn="just">
              <a:lnSpc>
                <a:spcPct val="150000"/>
              </a:lnSpc>
              <a:buFont typeface="Wingdings" panose="05000000000000000000" pitchFamily="2" charset="2"/>
              <a:buChar char="v"/>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Another</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features can be accessed without login.</a:t>
            </a:r>
          </a:p>
          <a:p>
            <a:pPr marL="0" indent="0">
              <a:buNone/>
            </a:pPr>
            <a:endParaRPr lang="en-US" dirty="0"/>
          </a:p>
        </p:txBody>
      </p:sp>
      <p:sp>
        <p:nvSpPr>
          <p:cNvPr id="4" name="Slide Number Placeholder 3">
            <a:extLst>
              <a:ext uri="{FF2B5EF4-FFF2-40B4-BE49-F238E27FC236}">
                <a16:creationId xmlns:a16="http://schemas.microsoft.com/office/drawing/2014/main" id="{258661ED-86F1-4023-8EEE-C82E6C685A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84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7D51-699A-40AD-92BC-22B5B452E865}"/>
              </a:ext>
            </a:extLst>
          </p:cNvPr>
          <p:cNvSpPr>
            <a:spLocks noGrp="1"/>
          </p:cNvSpPr>
          <p:nvPr>
            <p:ph type="title"/>
          </p:nvPr>
        </p:nvSpPr>
        <p:spPr>
          <a:xfrm>
            <a:off x="484710" y="506436"/>
            <a:ext cx="7055380" cy="1346811"/>
          </a:xfrm>
        </p:spPr>
        <p:txBody>
          <a:bodyPr/>
          <a:lstStyle/>
          <a:p>
            <a:pPr algn="ctr"/>
            <a:r>
              <a:rPr lang="en-US" sz="3600" dirty="0">
                <a:solidFill>
                  <a:srgbClr val="00B0F0"/>
                </a:solidFill>
                <a:latin typeface="Times New Roman" panose="02020603050405020304" pitchFamily="18" charset="0"/>
                <a:cs typeface="Times New Roman" panose="02020603050405020304" pitchFamily="18" charset="0"/>
              </a:rPr>
              <a:t>PROJECT MODULES</a:t>
            </a:r>
          </a:p>
        </p:txBody>
      </p:sp>
      <p:sp>
        <p:nvSpPr>
          <p:cNvPr id="3" name="Content Placeholder 2">
            <a:extLst>
              <a:ext uri="{FF2B5EF4-FFF2-40B4-BE49-F238E27FC236}">
                <a16:creationId xmlns:a16="http://schemas.microsoft.com/office/drawing/2014/main" id="{971CC8E0-E856-486C-B660-AAA5D3043C64}"/>
              </a:ext>
            </a:extLst>
          </p:cNvPr>
          <p:cNvSpPr>
            <a:spLocks noGrp="1"/>
          </p:cNvSpPr>
          <p:nvPr>
            <p:ph idx="1"/>
          </p:nvPr>
        </p:nvSpPr>
        <p:spPr>
          <a:xfrm>
            <a:off x="827700" y="1477109"/>
            <a:ext cx="6711654" cy="4771298"/>
          </a:xfrm>
        </p:spPr>
        <p:txBody>
          <a:bodyPr/>
          <a:lstStyle/>
          <a:p>
            <a:pPr marL="342900" lvl="0" indent="0" algn="just" rtl="0">
              <a:lnSpc>
                <a:spcPct val="115000"/>
              </a:lnSpc>
              <a:spcBef>
                <a:spcPts val="300"/>
              </a:spcBef>
              <a:spcAft>
                <a:spcPts val="0"/>
              </a:spcAft>
              <a:buNone/>
            </a:pPr>
            <a:endParaRPr lang="en-US" sz="2000" dirty="0">
              <a:solidFill>
                <a:srgbClr val="0070C0"/>
              </a:solidFill>
              <a:latin typeface="Times New Roman"/>
              <a:ea typeface="Times New Roman"/>
              <a:cs typeface="Times New Roman"/>
              <a:sym typeface="Times New Roman"/>
            </a:endParaRPr>
          </a:p>
          <a:p>
            <a:pPr marR="73025" indent="-457200" algn="just">
              <a:lnSpc>
                <a:spcPts val="1200"/>
              </a:lnSpc>
              <a:spcBef>
                <a:spcPts val="130"/>
              </a:spcBef>
              <a:spcAft>
                <a:spcPts val="1200"/>
              </a:spcAf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Branch Admin Registration</a:t>
            </a:r>
          </a:p>
          <a:p>
            <a:pPr marL="0" marR="73025" lvl="0" indent="0" algn="just">
              <a:lnSpc>
                <a:spcPts val="1200"/>
              </a:lnSpc>
              <a:spcBef>
                <a:spcPts val="130"/>
              </a:spcBef>
              <a:spcAft>
                <a:spcPts val="120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73025" lvl="0" indent="-457200" algn="just">
              <a:lnSpc>
                <a:spcPts val="1200"/>
              </a:lnSpc>
              <a:spcBef>
                <a:spcPts val="130"/>
              </a:spcBef>
              <a:spcAft>
                <a:spcPts val="1200"/>
              </a:spcAf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Medicine Details Registration.</a:t>
            </a:r>
          </a:p>
          <a:p>
            <a:pPr marL="0" marR="73025" lvl="0" indent="0" algn="just">
              <a:lnSpc>
                <a:spcPts val="1200"/>
              </a:lnSpc>
              <a:spcBef>
                <a:spcPts val="130"/>
              </a:spcBef>
              <a:spcAft>
                <a:spcPts val="120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73025" lvl="0" indent="-457200" algn="just">
              <a:lnSpc>
                <a:spcPts val="1200"/>
              </a:lnSpc>
              <a:spcBef>
                <a:spcPts val="130"/>
              </a:spcBef>
              <a:spcAft>
                <a:spcPts val="1200"/>
              </a:spcAf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Stock Details Registration</a:t>
            </a:r>
          </a:p>
          <a:p>
            <a:pPr marL="0" marR="73025" lvl="0" indent="0" algn="just">
              <a:lnSpc>
                <a:spcPts val="1200"/>
              </a:lnSpc>
              <a:spcBef>
                <a:spcPts val="130"/>
              </a:spcBef>
              <a:spcAft>
                <a:spcPts val="120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73025" lvl="0" indent="-457200" algn="just">
              <a:lnSpc>
                <a:spcPts val="1200"/>
              </a:lnSpc>
              <a:spcBef>
                <a:spcPts val="130"/>
              </a:spcBef>
              <a:spcAft>
                <a:spcPts val="1200"/>
              </a:spcAf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Request/Cancel for Medicine.</a:t>
            </a:r>
          </a:p>
          <a:p>
            <a:pPr marL="0" marR="73025" lvl="0" indent="0" algn="just">
              <a:lnSpc>
                <a:spcPts val="1200"/>
              </a:lnSpc>
              <a:spcBef>
                <a:spcPts val="130"/>
              </a:spcBef>
              <a:spcAft>
                <a:spcPts val="120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73025" lvl="0" indent="-457200" algn="just">
              <a:lnSpc>
                <a:spcPts val="1200"/>
              </a:lnSpc>
              <a:spcBef>
                <a:spcPts val="130"/>
              </a:spcBef>
              <a:spcAft>
                <a:spcPts val="1200"/>
              </a:spcAft>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Approve Requests</a:t>
            </a:r>
            <a:endParaRPr lang="en-US" sz="2400"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a:p>
            <a:pPr marL="0" indent="0">
              <a:buNone/>
            </a:pPr>
            <a:endParaRPr lang="en-US" dirty="0"/>
          </a:p>
        </p:txBody>
      </p:sp>
      <p:sp>
        <p:nvSpPr>
          <p:cNvPr id="4" name="Slide Number Placeholder 3">
            <a:extLst>
              <a:ext uri="{FF2B5EF4-FFF2-40B4-BE49-F238E27FC236}">
                <a16:creationId xmlns:a16="http://schemas.microsoft.com/office/drawing/2014/main" id="{348273F1-8D20-49EC-BF66-76F7AC778F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8688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2C9B2FC8-BB96-4504-9BD1-AA9F5349DC8A}"/>
              </a:ext>
            </a:extLst>
          </p:cNvPr>
          <p:cNvPicPr>
            <a:picLocks noGrp="1" noChangeAspect="1"/>
          </p:cNvPicPr>
          <p:nvPr>
            <p:ph idx="1"/>
          </p:nvPr>
        </p:nvPicPr>
        <p:blipFill rotWithShape="1">
          <a:blip r:embed="rId7"/>
          <a:srcRect l="3012" r="-1" b="-1"/>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67F56-2189-4670-B9A6-5853DCE47AF4}"/>
              </a:ext>
            </a:extLst>
          </p:cNvPr>
          <p:cNvSpPr>
            <a:spLocks noGrp="1"/>
          </p:cNvSpPr>
          <p:nvPr>
            <p:ph type="title"/>
          </p:nvPr>
        </p:nvSpPr>
        <p:spPr>
          <a:xfrm>
            <a:off x="477687" y="4854346"/>
            <a:ext cx="7805701" cy="1479218"/>
          </a:xfrm>
        </p:spPr>
        <p:txBody>
          <a:bodyPr vert="horz" lIns="91440" tIns="45720" rIns="91440" bIns="45720" rtlCol="0" anchor="b">
            <a:normAutofit/>
          </a:bodyPr>
          <a:lstStyle/>
          <a:p>
            <a:pPr marL="571500" indent="-571500" defTabSz="457200">
              <a:lnSpc>
                <a:spcPct val="90000"/>
              </a:lnSpc>
            </a:pPr>
            <a:r>
              <a:rPr lang="en-US" sz="1400" dirty="0">
                <a:solidFill>
                  <a:srgbClr val="EBEBEB"/>
                </a:solidFill>
              </a:rPr>
              <a:t>     </a:t>
            </a:r>
            <a:r>
              <a:rPr lang="en-US" sz="2400" dirty="0">
                <a:solidFill>
                  <a:srgbClr val="EBEBEB"/>
                </a:solidFill>
                <a:latin typeface="Times New Roman" panose="02020603050405020304" pitchFamily="18" charset="0"/>
                <a:cs typeface="Times New Roman" panose="02020603050405020304" pitchFamily="18" charset="0"/>
              </a:rPr>
              <a:t>HOME PAGE INTERFACE</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SignUp  , Login</a:t>
            </a:r>
            <a:br>
              <a:rPr lang="en-US" sz="2400" dirty="0">
                <a:solidFill>
                  <a:srgbClr val="EBEBEB"/>
                </a:solidFill>
                <a:latin typeface="Times New Roman" panose="02020603050405020304" pitchFamily="18" charset="0"/>
                <a:cs typeface="Times New Roman" panose="02020603050405020304" pitchFamily="18" charset="0"/>
              </a:rPr>
            </a:br>
            <a:r>
              <a:rPr lang="en-US" sz="2400" dirty="0">
                <a:solidFill>
                  <a:srgbClr val="EBEBEB"/>
                </a:solidFill>
                <a:latin typeface="Times New Roman" panose="02020603050405020304" pitchFamily="18" charset="0"/>
                <a:cs typeface="Times New Roman" panose="02020603050405020304" pitchFamily="18" charset="0"/>
              </a:rPr>
              <a:t>    AboutUs , ContactUs</a:t>
            </a:r>
            <a:br>
              <a:rPr lang="en-US" sz="1400" dirty="0">
                <a:solidFill>
                  <a:srgbClr val="EBEBEB"/>
                </a:solidFill>
              </a:rPr>
            </a:br>
            <a:endParaRPr lang="en-US" sz="1400" dirty="0">
              <a:solidFill>
                <a:srgbClr val="EBEBEB"/>
              </a:solidFill>
            </a:endParaRPr>
          </a:p>
        </p:txBody>
      </p:sp>
      <p:sp>
        <p:nvSpPr>
          <p:cNvPr id="4" name="Slide Number Placeholder 3">
            <a:extLst>
              <a:ext uri="{FF2B5EF4-FFF2-40B4-BE49-F238E27FC236}">
                <a16:creationId xmlns:a16="http://schemas.microsoft.com/office/drawing/2014/main" id="{8DB5B204-90C1-4A35-8DFC-B2A00F311CBB}"/>
              </a:ext>
            </a:extLst>
          </p:cNvPr>
          <p:cNvSpPr>
            <a:spLocks noGrp="1"/>
          </p:cNvSpPr>
          <p:nvPr>
            <p:ph type="sldNum" sz="quarter" idx="12"/>
          </p:nvPr>
        </p:nvSpPr>
        <p:spPr>
          <a:xfrm>
            <a:off x="8351988" y="5826454"/>
            <a:ext cx="628649" cy="833425"/>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solidFill>
                  <a:srgbClr val="FFFFFF"/>
                </a:solidFill>
              </a:rPr>
              <a:pPr lvl="0" indent="0" defTabSz="914400">
                <a:spcBef>
                  <a:spcPts val="0"/>
                </a:spcBef>
                <a:spcAft>
                  <a:spcPts val="600"/>
                </a:spcAft>
                <a:buNone/>
              </a:pPr>
              <a:t>8</a:t>
            </a:fld>
            <a:endParaRPr lang="en-US" sz="2800">
              <a:solidFill>
                <a:srgbClr val="FFFFFF"/>
              </a:solidFill>
            </a:endParaRPr>
          </a:p>
        </p:txBody>
      </p:sp>
    </p:spTree>
    <p:extLst>
      <p:ext uri="{BB962C8B-B14F-4D97-AF65-F5344CB8AC3E}">
        <p14:creationId xmlns:p14="http://schemas.microsoft.com/office/powerpoint/2010/main" val="194131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84CB-72FC-4154-9B99-E3FDFB7CAFAF}"/>
              </a:ext>
            </a:extLst>
          </p:cNvPr>
          <p:cNvSpPr>
            <a:spLocks noGrp="1"/>
          </p:cNvSpPr>
          <p:nvPr>
            <p:ph type="title"/>
          </p:nvPr>
        </p:nvSpPr>
        <p:spPr>
          <a:xfrm>
            <a:off x="476593" y="4854343"/>
            <a:ext cx="7008866" cy="1162143"/>
          </a:xfrm>
        </p:spPr>
        <p:txBody>
          <a:bodyPr vert="horz" lIns="91440" tIns="45720" rIns="91440" bIns="45720" rtlCol="0" anchor="b">
            <a:normAutofit/>
          </a:bodyPr>
          <a:lstStyle/>
          <a:p>
            <a:pPr defTabSz="457200"/>
            <a:r>
              <a:rPr lang="en-US" dirty="0"/>
              <a:t>ABOUTUS &amp;&amp; CONTACTUS</a:t>
            </a:r>
          </a:p>
        </p:txBody>
      </p:sp>
      <p:pic>
        <p:nvPicPr>
          <p:cNvPr id="6" name="Content Placeholder 5" descr="Graphical user interface, website&#10;&#10;Description automatically generated">
            <a:extLst>
              <a:ext uri="{FF2B5EF4-FFF2-40B4-BE49-F238E27FC236}">
                <a16:creationId xmlns:a16="http://schemas.microsoft.com/office/drawing/2014/main" id="{86D506D1-249F-4773-9A50-FF4FF40AC0CD}"/>
              </a:ext>
            </a:extLst>
          </p:cNvPr>
          <p:cNvPicPr>
            <a:picLocks noGrp="1" noChangeAspect="1"/>
          </p:cNvPicPr>
          <p:nvPr>
            <p:ph idx="1"/>
          </p:nvPr>
        </p:nvPicPr>
        <p:blipFill>
          <a:blip r:embed="rId3"/>
          <a:stretch>
            <a:fillRect/>
          </a:stretch>
        </p:blipFill>
        <p:spPr>
          <a:xfrm>
            <a:off x="4240696" y="1133241"/>
            <a:ext cx="4770781" cy="3339368"/>
          </a:xfrm>
          <a:prstGeom prst="rect">
            <a:avLst/>
          </a:prstGeom>
          <a:effectLst/>
        </p:spPr>
      </p:pic>
      <p:sp>
        <p:nvSpPr>
          <p:cNvPr id="4" name="Slide Number Placeholder 3">
            <a:extLst>
              <a:ext uri="{FF2B5EF4-FFF2-40B4-BE49-F238E27FC236}">
                <a16:creationId xmlns:a16="http://schemas.microsoft.com/office/drawing/2014/main" id="{A77AB758-D491-433C-803E-BEB817B3EE75}"/>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smtClean="0"/>
              <a:pPr lvl="0" indent="0" defTabSz="914400">
                <a:spcBef>
                  <a:spcPts val="0"/>
                </a:spcBef>
                <a:spcAft>
                  <a:spcPts val="600"/>
                </a:spcAft>
                <a:buNone/>
              </a:pPr>
              <a:t>9</a:t>
            </a:fld>
            <a:endParaRPr lang="en-US" sz="2800"/>
          </a:p>
        </p:txBody>
      </p:sp>
      <p:pic>
        <p:nvPicPr>
          <p:cNvPr id="7" name="Picture 6">
            <a:extLst>
              <a:ext uri="{FF2B5EF4-FFF2-40B4-BE49-F238E27FC236}">
                <a16:creationId xmlns:a16="http://schemas.microsoft.com/office/drawing/2014/main" id="{26E42B1A-32C0-46CC-A5D4-9248F91A3841}"/>
              </a:ext>
            </a:extLst>
          </p:cNvPr>
          <p:cNvPicPr>
            <a:picLocks noChangeAspect="1"/>
          </p:cNvPicPr>
          <p:nvPr/>
        </p:nvPicPr>
        <p:blipFill>
          <a:blip r:embed="rId4"/>
          <a:stretch>
            <a:fillRect/>
          </a:stretch>
        </p:blipFill>
        <p:spPr>
          <a:xfrm>
            <a:off x="132523" y="1063416"/>
            <a:ext cx="4107945" cy="3495332"/>
          </a:xfrm>
          <a:prstGeom prst="rect">
            <a:avLst/>
          </a:prstGeom>
          <a:effectLst/>
        </p:spPr>
      </p:pic>
    </p:spTree>
    <p:extLst>
      <p:ext uri="{BB962C8B-B14F-4D97-AF65-F5344CB8AC3E}">
        <p14:creationId xmlns:p14="http://schemas.microsoft.com/office/powerpoint/2010/main" val="3516454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408</TotalTime>
  <Words>699</Words>
  <Application>Microsoft Office PowerPoint</Application>
  <PresentationFormat>On-screen Show (4:3)</PresentationFormat>
  <Paragraphs>115</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Times</vt:lpstr>
      <vt:lpstr>Times New Roman</vt:lpstr>
      <vt:lpstr>Wingdings</vt:lpstr>
      <vt:lpstr>Wingdings 3</vt:lpstr>
      <vt:lpstr>Ion</vt:lpstr>
      <vt:lpstr>Medicine  Monitoring System</vt:lpstr>
      <vt:lpstr>  TABLE OF CONTENTS   </vt:lpstr>
      <vt:lpstr>INTRODUCTION</vt:lpstr>
      <vt:lpstr>SCOPE OF THE SYSTEM</vt:lpstr>
      <vt:lpstr>  SYSTEM    DIAGRAM</vt:lpstr>
      <vt:lpstr>       DESIGN CONSTRAINTS OF   MMS</vt:lpstr>
      <vt:lpstr>PROJECT MODULES</vt:lpstr>
      <vt:lpstr>     HOME PAGE INTERFACE     SignUp  , Login     AboutUs , ContactUs </vt:lpstr>
      <vt:lpstr>ABOUTUS &amp;&amp; CONTACTUS</vt:lpstr>
      <vt:lpstr>ADMIN REGISTRATION PAGE</vt:lpstr>
      <vt:lpstr>LOGIN PAGE     The admin can enter using the login credentials after that it can be redirected to Inbox Page.</vt:lpstr>
      <vt:lpstr>INBOX PAGE INTERFACE      Medicine Regitration      Stock Registration      Request cancel </vt:lpstr>
      <vt:lpstr>MEDICINE DETAILS MODULE</vt:lpstr>
      <vt:lpstr>    Medicine Registration </vt:lpstr>
      <vt:lpstr>MEDICINE RECORDS    This page is used to show records of registered medicine.</vt:lpstr>
      <vt:lpstr>STOCK REGISTRATION MODULE</vt:lpstr>
      <vt:lpstr>STOCK REGISTER PAGE           This page is used to register the stock details as per the medicine records.</vt:lpstr>
      <vt:lpstr>REQUEST/CANCEL MODULE</vt:lpstr>
      <vt:lpstr>REQUEST PAGE</vt:lpstr>
      <vt:lpstr>CANCEL PAGE</vt:lpstr>
      <vt:lpstr>APPROVE REQUESTS MODULE</vt:lpstr>
      <vt:lpstr>APPROVE REQUEST PAGE        The admin can only have permission to approve or reject status.</vt:lpstr>
      <vt:lpstr>TECHNOLOGIES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Monitoring System</dc:title>
  <dc:creator>Kavi arasan</dc:creator>
  <cp:lastModifiedBy>GNANAPRAKASAM,GEETHA (MIND)</cp:lastModifiedBy>
  <cp:revision>44</cp:revision>
  <dcterms:created xsi:type="dcterms:W3CDTF">2013-07-27T14:20:00Z</dcterms:created>
  <dcterms:modified xsi:type="dcterms:W3CDTF">2022-04-13T11:50:44Z</dcterms:modified>
</cp:coreProperties>
</file>